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22" r:id="rId2"/>
    <p:sldId id="259" r:id="rId3"/>
    <p:sldId id="321" r:id="rId4"/>
    <p:sldId id="324" r:id="rId5"/>
    <p:sldId id="325" r:id="rId6"/>
    <p:sldId id="327" r:id="rId7"/>
    <p:sldId id="328" r:id="rId8"/>
    <p:sldId id="329" r:id="rId9"/>
    <p:sldId id="330" r:id="rId10"/>
    <p:sldId id="331" r:id="rId11"/>
    <p:sldId id="333" r:id="rId12"/>
    <p:sldId id="349" r:id="rId13"/>
    <p:sldId id="350" r:id="rId14"/>
    <p:sldId id="351" r:id="rId15"/>
    <p:sldId id="352" r:id="rId16"/>
    <p:sldId id="353" r:id="rId17"/>
    <p:sldId id="355" r:id="rId18"/>
    <p:sldId id="356" r:id="rId19"/>
    <p:sldId id="357" r:id="rId20"/>
    <p:sldId id="358" r:id="rId21"/>
    <p:sldId id="359" r:id="rId22"/>
    <p:sldId id="361" r:id="rId23"/>
    <p:sldId id="363" r:id="rId24"/>
    <p:sldId id="362" r:id="rId25"/>
    <p:sldId id="334" r:id="rId26"/>
    <p:sldId id="335" r:id="rId27"/>
    <p:sldId id="336" r:id="rId28"/>
    <p:sldId id="337" r:id="rId29"/>
    <p:sldId id="338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32" r:id="rId38"/>
    <p:sldId id="348" r:id="rId39"/>
    <p:sldId id="296" r:id="rId40"/>
    <p:sldId id="297" r:id="rId41"/>
  </p:sldIdLst>
  <p:sldSz cx="12190413" cy="6859588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Cambria Math" panose="02040503050406030204" pitchFamily="18" charset="0"/>
      <p:regular r:id="rId50"/>
    </p:embeddedFont>
    <p:embeddedFont>
      <p:font typeface="Noto Sans" panose="020B0600000101010101" charset="0"/>
      <p:regular r:id="rId51"/>
      <p:bold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D31C"/>
    <a:srgbClr val="2A6561"/>
    <a:srgbClr val="4C752B"/>
    <a:srgbClr val="213650"/>
    <a:srgbClr val="C63258"/>
    <a:srgbClr val="897E7D"/>
    <a:srgbClr val="F37924"/>
    <a:srgbClr val="002E98"/>
    <a:srgbClr val="000000"/>
    <a:srgbClr val="011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8" autoAdjust="0"/>
    <p:restoredTop sz="95369" autoAdjust="0"/>
  </p:normalViewPr>
  <p:slideViewPr>
    <p:cSldViewPr>
      <p:cViewPr>
        <p:scale>
          <a:sx n="66" d="100"/>
          <a:sy n="66" d="100"/>
        </p:scale>
        <p:origin x="1349" y="389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2020-09-20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1" cy="6857101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954284" y="5229994"/>
            <a:ext cx="3988794" cy="91286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954284" y="774842"/>
            <a:ext cx="6077025" cy="207888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B2D31C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1" cy="6857101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2020-09-20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1" cy="6857101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" y="0"/>
            <a:ext cx="12188726" cy="6859588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2020-09-20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1" cy="6857101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" y="0"/>
            <a:ext cx="12188726" cy="6859588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2020-09-20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774726" y="3357786"/>
            <a:ext cx="5184576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B2D31C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ul_the_Octopu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gcontest.or.kr/points/file/2020%EB%B9%85%EC%BD%98%ED%85%8C%EC%8A%A4%ED%8A%B8_%EB%8D%B0%EC%9D%B4%ED%84%B0%EB%B6%84%EC%84%9D%EB%B6%84%EC%95%BC_%ED%93%A8%EC%B2%98%EC%8A%A4%EB%A6%AC%EA%B7%B8_%EB%8D%B0%EC%9D%B4%ED%84%B0%EC%A0%95%EC%9D%98%EC%84%9C_v1_200818.pdf" TargetMode="External"/><Relationship Id="rId2" Type="http://schemas.openxmlformats.org/officeDocument/2006/relationships/hyperlink" Target="https://www.slidemembers.com/ko_KR/view/Free-Slides/%EC%95%BC%EA%B5%AC%EC%9E%A5-%EB%AC%B4%EB%A3%8C-%ED%8C%8C%EC%9B%8C%ED%8F%AC%EC%9D%B8%ED%8A%B8-%ED%85%9C%ED%94%8C%EB%A6%BF-%EB%94%94%EC%9E%90%EC%9D%B8-9001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llmodelsarewrong.github.io/trees.html" TargetMode="External"/><Relationship Id="rId5" Type="http://schemas.openxmlformats.org/officeDocument/2006/relationships/hyperlink" Target="https://otexts.com/fpp2/ses.html" TargetMode="External"/><Relationship Id="rId4" Type="http://schemas.openxmlformats.org/officeDocument/2006/relationships/hyperlink" Target="https://m.mbn.co.kr/news/306410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AIKbArBmPY" TargetMode="External"/><Relationship Id="rId2" Type="http://schemas.openxmlformats.org/officeDocument/2006/relationships/hyperlink" Target="https://www.sports2i.com/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982638" y="5468766"/>
            <a:ext cx="5573322" cy="912861"/>
          </a:xfrm>
        </p:spPr>
        <p:txBody>
          <a:bodyPr/>
          <a:lstStyle/>
          <a:p>
            <a:r>
              <a:rPr lang="en-US" altLang="ko-KR" sz="1800" b="1" dirty="0">
                <a:latin typeface="+mn-ea"/>
                <a:ea typeface="+mn-ea"/>
              </a:rPr>
              <a:t>Paul the Foul : </a:t>
            </a:r>
            <a:r>
              <a:rPr lang="ko-KR" altLang="en-US" sz="1800" b="1" dirty="0" err="1">
                <a:latin typeface="+mn-ea"/>
                <a:ea typeface="+mn-ea"/>
              </a:rPr>
              <a:t>김내히</a:t>
            </a:r>
            <a:r>
              <a:rPr lang="en-US" altLang="ko-KR" sz="1800" b="1" dirty="0">
                <a:latin typeface="+mn-ea"/>
                <a:ea typeface="+mn-ea"/>
              </a:rPr>
              <a:t> </a:t>
            </a:r>
            <a:r>
              <a:rPr lang="ko-KR" altLang="en-US" sz="1800" b="1" dirty="0">
                <a:latin typeface="+mn-ea"/>
                <a:ea typeface="+mn-ea"/>
              </a:rPr>
              <a:t>권혁 임선우 </a:t>
            </a:r>
            <a:r>
              <a:rPr lang="ko-KR" altLang="en-US" sz="1800" b="1" dirty="0" err="1">
                <a:latin typeface="+mn-ea"/>
                <a:ea typeface="+mn-ea"/>
              </a:rPr>
              <a:t>조유림</a:t>
            </a:r>
            <a:r>
              <a:rPr lang="ko-KR" altLang="en-US" sz="1800" b="1" dirty="0">
                <a:latin typeface="+mn-ea"/>
                <a:ea typeface="+mn-ea"/>
              </a:rPr>
              <a:t> </a:t>
            </a:r>
            <a:r>
              <a:rPr lang="ko-KR" altLang="en-US" sz="1800" b="1" dirty="0" err="1">
                <a:latin typeface="+mn-ea"/>
                <a:ea typeface="+mn-ea"/>
              </a:rPr>
              <a:t>홍익선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2020 </a:t>
            </a:r>
            <a:r>
              <a:rPr lang="ko-KR" altLang="en-US" sz="1600" b="1" dirty="0" err="1">
                <a:solidFill>
                  <a:schemeClr val="bg1"/>
                </a:solidFill>
              </a:rPr>
              <a:t>빅콘테스트</a:t>
            </a:r>
            <a:r>
              <a:rPr lang="ko-KR" altLang="en-US" sz="1600" b="1" dirty="0">
                <a:solidFill>
                  <a:schemeClr val="bg1"/>
                </a:solidFill>
              </a:rPr>
              <a:t> 데이터분석 </a:t>
            </a:r>
            <a:r>
              <a:rPr lang="ko-KR" altLang="en-US" sz="1600" b="1" dirty="0" err="1">
                <a:solidFill>
                  <a:schemeClr val="bg1"/>
                </a:solidFill>
              </a:rPr>
              <a:t>퓨처스리그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</a:rPr>
              <a:t>야구</a:t>
            </a:r>
            <a:r>
              <a:rPr lang="en-US" altLang="ko-KR" sz="1600" b="1" dirty="0">
                <a:solidFill>
                  <a:schemeClr val="bg1"/>
                </a:solidFill>
              </a:rPr>
              <a:t>) </a:t>
            </a:r>
            <a:br>
              <a:rPr lang="en-US" altLang="ko-KR" dirty="0"/>
            </a:b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>
                <a:solidFill>
                  <a:schemeClr val="bg1"/>
                </a:solidFill>
              </a:rPr>
              <a:t>최종 보고서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2. EDA </a:t>
            </a:r>
            <a:r>
              <a:rPr lang="ko-KR" altLang="en-US" dirty="0">
                <a:latin typeface="+mj-ea"/>
                <a:ea typeface="+mj-ea"/>
              </a:rPr>
              <a:t>및 변수 선택 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/>
            <a:r>
              <a:rPr lang="en-US" altLang="ko-KR" b="1" i="0" dirty="0">
                <a:latin typeface="+mn-ea"/>
                <a:ea typeface="+mn-ea"/>
                <a:cs typeface="Arial" panose="020B0604020202020204" pitchFamily="34" charset="0"/>
              </a:rPr>
              <a:t>2. NA </a:t>
            </a:r>
            <a:r>
              <a:rPr lang="ko-KR" altLang="en-US" b="1" i="0" dirty="0">
                <a:latin typeface="+mn-ea"/>
                <a:ea typeface="+mn-ea"/>
                <a:cs typeface="Arial" panose="020B0604020202020204" pitchFamily="34" charset="0"/>
              </a:rPr>
              <a:t>확인</a:t>
            </a:r>
            <a:endParaRPr lang="en-US" altLang="ko-KR" b="1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2016</a:t>
            </a:r>
            <a:r>
              <a:rPr lang="ko-KR" altLang="en-US" i="0" dirty="0">
                <a:cs typeface="Arial" panose="020B0604020202020204" pitchFamily="34" charset="0"/>
              </a:rPr>
              <a:t>년 </a:t>
            </a:r>
            <a:r>
              <a:rPr lang="ko-KR" altLang="en-US" i="0" dirty="0" err="1">
                <a:cs typeface="Arial" panose="020B0604020202020204" pitchFamily="34" charset="0"/>
              </a:rPr>
              <a:t>벤헤켄</a:t>
            </a:r>
            <a:r>
              <a:rPr lang="ko-KR" altLang="en-US" i="0" dirty="0">
                <a:cs typeface="Arial" panose="020B0604020202020204" pitchFamily="34" charset="0"/>
              </a:rPr>
              <a:t> 선수는 일본에서 부진하다 넥센에서 인센티브 </a:t>
            </a:r>
            <a:r>
              <a:rPr lang="en-US" altLang="ko-KR" i="0" dirty="0">
                <a:cs typeface="Arial" panose="020B0604020202020204" pitchFamily="34" charset="0"/>
              </a:rPr>
              <a:t>(</a:t>
            </a:r>
            <a:r>
              <a:rPr lang="ko-KR" altLang="en-US" i="0" dirty="0">
                <a:cs typeface="Arial" panose="020B0604020202020204" pitchFamily="34" charset="0"/>
              </a:rPr>
              <a:t>연봉에 합산 </a:t>
            </a:r>
            <a:r>
              <a:rPr lang="en-US" altLang="ko-KR" i="0" dirty="0">
                <a:cs typeface="Arial" panose="020B0604020202020204" pitchFamily="34" charset="0"/>
              </a:rPr>
              <a:t>X)</a:t>
            </a:r>
            <a:r>
              <a:rPr lang="ko-KR" altLang="en-US" i="0" dirty="0">
                <a:cs typeface="Arial" panose="020B0604020202020204" pitchFamily="34" charset="0"/>
              </a:rPr>
              <a:t>만으로 뛰었다고 함</a:t>
            </a:r>
            <a:r>
              <a:rPr lang="en-US" altLang="ko-KR" i="0" dirty="0">
                <a:cs typeface="Arial" panose="020B0604020202020204" pitchFamily="34" charset="0"/>
              </a:rPr>
              <a:t>.</a:t>
            </a:r>
            <a:r>
              <a:rPr lang="ko-KR" altLang="en-US" i="0" dirty="0">
                <a:cs typeface="Arial" panose="020B0604020202020204" pitchFamily="34" charset="0"/>
              </a:rPr>
              <a:t> </a:t>
            </a:r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4B6CF8-A017-4BB5-9782-C7B2AE2C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" y="1989634"/>
            <a:ext cx="5989742" cy="3384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DC6C60-AC0F-4A95-9867-2990471BC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776" y="1989634"/>
            <a:ext cx="4641053" cy="16561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1DBE04-9BCD-4090-AADD-1B4AA1015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136" y="4067722"/>
            <a:ext cx="476170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34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 EDA </a:t>
            </a:r>
            <a:r>
              <a:rPr lang="ko-KR" altLang="en-US" dirty="0">
                <a:latin typeface="+mn-ea"/>
                <a:ea typeface="+mn-ea"/>
              </a:rPr>
              <a:t>및 변수 선택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/>
            <a:endParaRPr lang="en-US" altLang="ko-KR" sz="2400" b="1" i="0" dirty="0">
              <a:cs typeface="Arial" panose="020B0604020202020204" pitchFamily="34" charset="0"/>
            </a:endParaRPr>
          </a:p>
          <a:p>
            <a:pPr marL="0" indent="0"/>
            <a:r>
              <a:rPr lang="en-US" altLang="ko-KR" sz="2400" b="1" i="0" dirty="0">
                <a:cs typeface="Arial" panose="020B0604020202020204" pitchFamily="34" charset="0"/>
              </a:rPr>
              <a:t>3. </a:t>
            </a:r>
            <a:r>
              <a:rPr lang="ko-KR" altLang="en-US" sz="2400" b="1" i="0" dirty="0">
                <a:cs typeface="Arial" panose="020B0604020202020204" pitchFamily="34" charset="0"/>
              </a:rPr>
              <a:t>새 변수 생성</a:t>
            </a:r>
            <a:endParaRPr lang="en-US" altLang="ko-KR" sz="2400" b="1" i="0" dirty="0"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2016</a:t>
            </a:r>
            <a:r>
              <a:rPr lang="ko-KR" altLang="en-US" i="0" dirty="0">
                <a:cs typeface="Arial" panose="020B0604020202020204" pitchFamily="34" charset="0"/>
              </a:rPr>
              <a:t>년 </a:t>
            </a:r>
            <a:r>
              <a:rPr lang="ko-KR" altLang="en-US" i="0" dirty="0" err="1">
                <a:cs typeface="Arial" panose="020B0604020202020204" pitchFamily="34" charset="0"/>
              </a:rPr>
              <a:t>벤헤켄</a:t>
            </a:r>
            <a:r>
              <a:rPr lang="ko-KR" altLang="en-US" i="0" dirty="0">
                <a:cs typeface="Arial" panose="020B0604020202020204" pitchFamily="34" charset="0"/>
              </a:rPr>
              <a:t> 선수는 일본에서 부진하다 넥센에서 인센티브 </a:t>
            </a:r>
            <a:r>
              <a:rPr lang="en-US" altLang="ko-KR" i="0" dirty="0">
                <a:cs typeface="Arial" panose="020B0604020202020204" pitchFamily="34" charset="0"/>
              </a:rPr>
              <a:t>(</a:t>
            </a:r>
            <a:r>
              <a:rPr lang="ko-KR" altLang="en-US" i="0" dirty="0">
                <a:cs typeface="Arial" panose="020B0604020202020204" pitchFamily="34" charset="0"/>
              </a:rPr>
              <a:t>연봉에 합산 </a:t>
            </a:r>
            <a:r>
              <a:rPr lang="en-US" altLang="ko-KR" i="0" dirty="0">
                <a:cs typeface="Arial" panose="020B0604020202020204" pitchFamily="34" charset="0"/>
              </a:rPr>
              <a:t>X)</a:t>
            </a:r>
            <a:r>
              <a:rPr lang="ko-KR" altLang="en-US" i="0" dirty="0">
                <a:cs typeface="Arial" panose="020B0604020202020204" pitchFamily="34" charset="0"/>
              </a:rPr>
              <a:t>만으로 뛰었다고 함</a:t>
            </a:r>
            <a:r>
              <a:rPr lang="en-US" altLang="ko-KR" i="0" dirty="0">
                <a:cs typeface="Arial" panose="020B0604020202020204" pitchFamily="34" charset="0"/>
              </a:rPr>
              <a:t>.</a:t>
            </a:r>
            <a:r>
              <a:rPr lang="ko-KR" altLang="en-US" i="0" dirty="0">
                <a:cs typeface="Arial" panose="020B0604020202020204" pitchFamily="34" charset="0"/>
              </a:rPr>
              <a:t> </a:t>
            </a:r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76AB45-A5E6-49FB-BE3B-6A57E382C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30" y="2351465"/>
            <a:ext cx="3890458" cy="9290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2CFEB8-103E-42DF-B34E-2375245E3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21" y="3500820"/>
            <a:ext cx="7664777" cy="10451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536C37-253F-4656-A442-8CF4A6AA6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20" y="4766307"/>
            <a:ext cx="5669771" cy="5105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E64128-455E-4383-A1EB-66E3B4E04686}"/>
              </a:ext>
            </a:extLst>
          </p:cNvPr>
          <p:cNvSpPr txBox="1"/>
          <p:nvPr/>
        </p:nvSpPr>
        <p:spPr>
          <a:xfrm>
            <a:off x="8671496" y="2860906"/>
            <a:ext cx="31123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AVG</a:t>
            </a:r>
            <a:r>
              <a:rPr lang="en-US" altLang="ko-KR" sz="1400" dirty="0">
                <a:latin typeface="+mn-ea"/>
              </a:rPr>
              <a:t>      </a:t>
            </a:r>
            <a:r>
              <a:rPr lang="ko-KR" altLang="en-US" sz="1400" dirty="0">
                <a:latin typeface="+mn-ea"/>
              </a:rPr>
              <a:t>타율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ERA</a:t>
            </a:r>
            <a:r>
              <a:rPr lang="en-US" altLang="ko-KR" sz="1400" dirty="0">
                <a:latin typeface="+mn-ea"/>
              </a:rPr>
              <a:t>      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방어율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OBP</a:t>
            </a:r>
            <a:r>
              <a:rPr lang="en-US" altLang="ko-KR" sz="1400" dirty="0">
                <a:latin typeface="+mn-ea"/>
              </a:rPr>
              <a:t>      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출루율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SLG</a:t>
            </a:r>
            <a:r>
              <a:rPr lang="en-US" altLang="ko-KR" sz="1400" dirty="0">
                <a:latin typeface="+mn-ea"/>
              </a:rPr>
              <a:t>       </a:t>
            </a:r>
            <a:r>
              <a:rPr lang="ko-KR" altLang="en-US" sz="1400" dirty="0" err="1">
                <a:latin typeface="+mn-ea"/>
              </a:rPr>
              <a:t>장타율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OPS</a:t>
            </a:r>
            <a:r>
              <a:rPr lang="ko-KR" altLang="en-US" sz="1400" dirty="0">
                <a:latin typeface="+mn-ea"/>
              </a:rPr>
              <a:t>      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출루율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 err="1">
                <a:latin typeface="+mn-ea"/>
              </a:rPr>
              <a:t>장타율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b="1" dirty="0" err="1">
                <a:latin typeface="+mn-ea"/>
              </a:rPr>
              <a:t>SB_trial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도루 시도 횟수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SB_SR</a:t>
            </a:r>
            <a:r>
              <a:rPr lang="en-US" altLang="ko-KR" sz="1400" dirty="0">
                <a:latin typeface="+mn-ea"/>
              </a:rPr>
              <a:t>   </a:t>
            </a:r>
            <a:r>
              <a:rPr lang="en-US" altLang="ko-KR" sz="1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도루 성공률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PA – PB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타석 수 </a:t>
            </a:r>
            <a:r>
              <a:rPr lang="en-US" altLang="ko-KR" sz="1400" dirty="0">
                <a:latin typeface="+mn-ea"/>
              </a:rPr>
              <a:t>– </a:t>
            </a:r>
            <a:r>
              <a:rPr lang="ko-KR" altLang="en-US" sz="1400" dirty="0">
                <a:latin typeface="+mn-ea"/>
              </a:rPr>
              <a:t>타수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SH + SF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희생타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희생플라이</a:t>
            </a:r>
          </a:p>
        </p:txBody>
      </p:sp>
    </p:spTree>
    <p:extLst>
      <p:ext uri="{BB962C8B-B14F-4D97-AF65-F5344CB8AC3E}">
        <p14:creationId xmlns:p14="http://schemas.microsoft.com/office/powerpoint/2010/main" val="4271108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 EDA </a:t>
            </a:r>
            <a:r>
              <a:rPr lang="ko-KR" altLang="en-US" dirty="0">
                <a:latin typeface="+mn-ea"/>
                <a:ea typeface="+mn-ea"/>
              </a:rPr>
              <a:t>및 변수 선택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b="1" i="0" dirty="0">
                <a:cs typeface="Arial" panose="020B0604020202020204" pitchFamily="34" charset="0"/>
              </a:rPr>
              <a:t>4. </a:t>
            </a:r>
            <a:r>
              <a:rPr lang="ko-KR" altLang="en-US" b="1" i="0" dirty="0">
                <a:cs typeface="Arial" panose="020B0604020202020204" pitchFamily="34" charset="0"/>
              </a:rPr>
              <a:t>투수 변수 </a:t>
            </a:r>
            <a:r>
              <a:rPr lang="en-US" altLang="ko-KR" b="1" i="0" dirty="0">
                <a:cs typeface="Arial" panose="020B0604020202020204" pitchFamily="34" charset="0"/>
              </a:rPr>
              <a:t>1</a:t>
            </a:r>
            <a:r>
              <a:rPr lang="ko-KR" altLang="en-US" b="1" i="0" dirty="0">
                <a:cs typeface="Arial" panose="020B0604020202020204" pitchFamily="34" charset="0"/>
              </a:rPr>
              <a:t>차 제거</a:t>
            </a: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ko-KR" altLang="en-US" i="0" dirty="0">
                <a:cs typeface="Arial" panose="020B0604020202020204" pitchFamily="34" charset="0"/>
              </a:rPr>
              <a:t>경기 코드 </a:t>
            </a:r>
            <a:r>
              <a:rPr lang="en-US" altLang="ko-KR" i="0" dirty="0">
                <a:cs typeface="Arial" panose="020B0604020202020204" pitchFamily="34" charset="0"/>
              </a:rPr>
              <a:t>, </a:t>
            </a:r>
            <a:r>
              <a:rPr lang="ko-KR" altLang="en-US" i="0" dirty="0">
                <a:cs typeface="Arial" panose="020B0604020202020204" pitchFamily="34" charset="0"/>
              </a:rPr>
              <a:t>소속 팀 등 방어율</a:t>
            </a:r>
            <a:r>
              <a:rPr lang="en-US" altLang="ko-KR" i="0" dirty="0">
                <a:cs typeface="Arial" panose="020B0604020202020204" pitchFamily="34" charset="0"/>
              </a:rPr>
              <a:t>, </a:t>
            </a:r>
            <a:r>
              <a:rPr lang="ko-KR" altLang="en-US" i="0" dirty="0">
                <a:cs typeface="Arial" panose="020B0604020202020204" pitchFamily="34" charset="0"/>
              </a:rPr>
              <a:t>이닝과 연관성이 떨어지는 지표 제거</a:t>
            </a: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PA </a:t>
            </a:r>
            <a:r>
              <a:rPr lang="ko-KR" altLang="en-US" i="0" dirty="0">
                <a:cs typeface="Arial" panose="020B0604020202020204" pitchFamily="34" charset="0"/>
              </a:rPr>
              <a:t>대신 </a:t>
            </a:r>
            <a:r>
              <a:rPr lang="en-US" altLang="ko-KR" i="0" dirty="0">
                <a:cs typeface="Arial" panose="020B0604020202020204" pitchFamily="34" charset="0"/>
              </a:rPr>
              <a:t>(PA – AB) </a:t>
            </a:r>
            <a:r>
              <a:rPr lang="ko-KR" altLang="en-US" i="0" dirty="0">
                <a:cs typeface="Arial" panose="020B0604020202020204" pitchFamily="34" charset="0"/>
              </a:rPr>
              <a:t>사용 </a:t>
            </a:r>
            <a:r>
              <a:rPr lang="en-US" altLang="ko-KR" i="0" dirty="0">
                <a:cs typeface="Arial" panose="020B0604020202020204" pitchFamily="34" charset="0"/>
              </a:rPr>
              <a:t>: </a:t>
            </a:r>
            <a:r>
              <a:rPr lang="ko-KR" altLang="en-US" i="0" dirty="0">
                <a:cs typeface="Arial" panose="020B0604020202020204" pitchFamily="34" charset="0"/>
              </a:rPr>
              <a:t>단순히 타석 수보다 투수 허용 사사구 수 </a:t>
            </a:r>
            <a:r>
              <a:rPr lang="en-US" altLang="ko-KR" i="0" dirty="0">
                <a:cs typeface="Arial" panose="020B0604020202020204" pitchFamily="34" charset="0"/>
              </a:rPr>
              <a:t>(BB, IB, HP </a:t>
            </a:r>
            <a:r>
              <a:rPr lang="ko-KR" altLang="en-US" i="0" dirty="0">
                <a:cs typeface="Arial" panose="020B0604020202020204" pitchFamily="34" charset="0"/>
              </a:rPr>
              <a:t>총합</a:t>
            </a:r>
            <a:r>
              <a:rPr lang="en-US" altLang="ko-KR" i="0" dirty="0">
                <a:cs typeface="Arial" panose="020B0604020202020204" pitchFamily="34" charset="0"/>
              </a:rPr>
              <a:t>) </a:t>
            </a:r>
            <a:r>
              <a:rPr lang="ko-KR" altLang="en-US" i="0" dirty="0">
                <a:cs typeface="Arial" panose="020B0604020202020204" pitchFamily="34" charset="0"/>
              </a:rPr>
              <a:t>이 연관성 있음</a:t>
            </a: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SB, CS </a:t>
            </a:r>
            <a:r>
              <a:rPr lang="ko-KR" altLang="en-US" i="0" dirty="0">
                <a:cs typeface="Arial" panose="020B0604020202020204" pitchFamily="34" charset="0"/>
              </a:rPr>
              <a:t>대신 </a:t>
            </a:r>
            <a:r>
              <a:rPr lang="en-US" altLang="ko-KR" i="0" dirty="0" err="1">
                <a:cs typeface="Arial" panose="020B0604020202020204" pitchFamily="34" charset="0"/>
              </a:rPr>
              <a:t>SB_trial</a:t>
            </a:r>
            <a:r>
              <a:rPr lang="en-US" altLang="ko-KR" i="0" dirty="0">
                <a:cs typeface="Arial" panose="020B0604020202020204" pitchFamily="34" charset="0"/>
              </a:rPr>
              <a:t> (</a:t>
            </a:r>
            <a:r>
              <a:rPr lang="ko-KR" altLang="en-US" i="0" dirty="0">
                <a:cs typeface="Arial" panose="020B0604020202020204" pitchFamily="34" charset="0"/>
              </a:rPr>
              <a:t>도루 시도 횟수</a:t>
            </a:r>
            <a:r>
              <a:rPr lang="en-US" altLang="ko-KR" i="0" dirty="0">
                <a:cs typeface="Arial" panose="020B0604020202020204" pitchFamily="34" charset="0"/>
              </a:rPr>
              <a:t>) ,  SB_SR (</a:t>
            </a:r>
            <a:r>
              <a:rPr lang="ko-KR" altLang="en-US" i="0" dirty="0">
                <a:cs typeface="Arial" panose="020B0604020202020204" pitchFamily="34" charset="0"/>
              </a:rPr>
              <a:t>도루 성공률</a:t>
            </a:r>
            <a:r>
              <a:rPr lang="en-US" altLang="ko-KR" i="0" dirty="0">
                <a:cs typeface="Arial" panose="020B0604020202020204" pitchFamily="34" charset="0"/>
              </a:rPr>
              <a:t>) </a:t>
            </a:r>
            <a:r>
              <a:rPr lang="ko-KR" altLang="en-US" i="0" dirty="0">
                <a:cs typeface="Arial" panose="020B0604020202020204" pitchFamily="34" charset="0"/>
              </a:rPr>
              <a:t>사용</a:t>
            </a: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299EA7-8344-45C9-8E5F-1CADECB9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38" y="2141902"/>
            <a:ext cx="10811760" cy="22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83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 EDA </a:t>
            </a:r>
            <a:r>
              <a:rPr lang="ko-KR" altLang="en-US" dirty="0">
                <a:latin typeface="+mn-ea"/>
                <a:ea typeface="+mn-ea"/>
              </a:rPr>
              <a:t>및 변수 선택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10B2D023-58F8-4E9A-ABAF-5A491A0DD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74" y="1197546"/>
            <a:ext cx="7357894" cy="566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1DFF6C-B6AA-4AB9-811F-D6AD5239BEB0}"/>
              </a:ext>
            </a:extLst>
          </p:cNvPr>
          <p:cNvSpPr txBox="1"/>
          <p:nvPr/>
        </p:nvSpPr>
        <p:spPr>
          <a:xfrm>
            <a:off x="8183438" y="2349674"/>
            <a:ext cx="3960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투수 변수 </a:t>
            </a:r>
            <a:r>
              <a:rPr lang="en-US" altLang="ko-KR" sz="1800" dirty="0"/>
              <a:t>2</a:t>
            </a:r>
            <a:r>
              <a:rPr lang="ko-KR" altLang="en-US" sz="1800" dirty="0"/>
              <a:t>차 제거 </a:t>
            </a:r>
            <a:r>
              <a:rPr lang="en-US" altLang="ko-KR" sz="1800" dirty="0"/>
              <a:t>: Correlation Plot</a:t>
            </a:r>
          </a:p>
          <a:p>
            <a:endParaRPr lang="en-US" altLang="ko-KR" sz="1800" dirty="0"/>
          </a:p>
          <a:p>
            <a:pPr marL="457200" indent="-457200">
              <a:buAutoNum type="arabicPeriod"/>
            </a:pPr>
            <a:r>
              <a:rPr lang="en-US" altLang="ko-KR" sz="1800" dirty="0"/>
              <a:t>SLG (</a:t>
            </a:r>
            <a:r>
              <a:rPr lang="ko-KR" altLang="en-US" sz="1800" dirty="0" err="1"/>
              <a:t>장타율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생성변수</a:t>
            </a:r>
            <a:r>
              <a:rPr lang="en-US" altLang="ko-KR" sz="1800" dirty="0"/>
              <a:t>)</a:t>
            </a:r>
          </a:p>
          <a:p>
            <a:pPr marL="457200" indent="-457200">
              <a:buAutoNum type="arabicPeriod"/>
            </a:pPr>
            <a:r>
              <a:rPr lang="en-US" altLang="ko-KR" sz="1800" dirty="0"/>
              <a:t>KK (</a:t>
            </a:r>
            <a:r>
              <a:rPr lang="ko-KR" altLang="en-US" sz="1800" dirty="0"/>
              <a:t>삼진</a:t>
            </a:r>
            <a:r>
              <a:rPr lang="en-US" altLang="ko-KR" sz="1800" dirty="0"/>
              <a:t>)</a:t>
            </a:r>
          </a:p>
          <a:p>
            <a:pPr marL="457200" indent="-457200">
              <a:buAutoNum type="arabicPeriod"/>
            </a:pPr>
            <a:r>
              <a:rPr lang="en-US" altLang="ko-KR" sz="1800" dirty="0"/>
              <a:t>HIT (</a:t>
            </a:r>
            <a:r>
              <a:rPr lang="ko-KR" altLang="en-US" sz="1800" dirty="0"/>
              <a:t>안타</a:t>
            </a:r>
            <a:r>
              <a:rPr lang="en-US" altLang="ko-KR" sz="1800" dirty="0"/>
              <a:t>)</a:t>
            </a:r>
          </a:p>
          <a:p>
            <a:pPr marL="457200" indent="-457200">
              <a:buAutoNum type="arabicPeriod"/>
            </a:pPr>
            <a:r>
              <a:rPr lang="en-US" altLang="ko-KR" sz="1800" dirty="0"/>
              <a:t>AB (</a:t>
            </a:r>
            <a:r>
              <a:rPr lang="ko-KR" altLang="en-US" sz="1800" dirty="0"/>
              <a:t>타수</a:t>
            </a:r>
            <a:r>
              <a:rPr lang="en-US" altLang="ko-KR" sz="1800" dirty="0"/>
              <a:t>)</a:t>
            </a:r>
          </a:p>
          <a:p>
            <a:pPr marL="457200" indent="-457200">
              <a:buAutoNum type="arabicPeriod"/>
            </a:pPr>
            <a:r>
              <a:rPr lang="en-US" altLang="ko-KR" sz="1800" dirty="0"/>
              <a:t>BF (</a:t>
            </a:r>
            <a:r>
              <a:rPr lang="ko-KR" altLang="en-US" sz="1800" dirty="0"/>
              <a:t>투구 수 </a:t>
            </a:r>
            <a:r>
              <a:rPr lang="en-US" altLang="ko-KR" sz="1800" dirty="0"/>
              <a:t>)</a:t>
            </a:r>
          </a:p>
          <a:p>
            <a:pPr marL="457200" indent="-457200">
              <a:buAutoNum type="arabicPeriod"/>
            </a:pPr>
            <a:endParaRPr lang="en-US" altLang="ko-KR" sz="1800" dirty="0"/>
          </a:p>
          <a:p>
            <a:r>
              <a:rPr lang="ko-KR" altLang="en-US" sz="1800" dirty="0"/>
              <a:t>제거 </a:t>
            </a:r>
            <a:r>
              <a:rPr lang="en-US" altLang="ko-KR" sz="1800" dirty="0"/>
              <a:t>!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7199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 EDA </a:t>
            </a:r>
            <a:r>
              <a:rPr lang="ko-KR" altLang="en-US" dirty="0">
                <a:latin typeface="+mn-ea"/>
                <a:ea typeface="+mn-ea"/>
              </a:rPr>
              <a:t>및 변수 선택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b="1" i="0" dirty="0">
                <a:cs typeface="Arial" panose="020B0604020202020204" pitchFamily="34" charset="0"/>
              </a:rPr>
              <a:t>5. </a:t>
            </a:r>
            <a:r>
              <a:rPr lang="ko-KR" altLang="en-US" b="1" i="0" dirty="0">
                <a:cs typeface="Arial" panose="020B0604020202020204" pitchFamily="34" charset="0"/>
              </a:rPr>
              <a:t>타자 변수 </a:t>
            </a:r>
            <a:r>
              <a:rPr lang="en-US" altLang="ko-KR" b="1" i="0" dirty="0">
                <a:cs typeface="Arial" panose="020B0604020202020204" pitchFamily="34" charset="0"/>
              </a:rPr>
              <a:t>1</a:t>
            </a:r>
            <a:r>
              <a:rPr lang="ko-KR" altLang="en-US" b="1" i="0" dirty="0">
                <a:cs typeface="Arial" panose="020B0604020202020204" pitchFamily="34" charset="0"/>
              </a:rPr>
              <a:t>차 제거</a:t>
            </a:r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r>
              <a:rPr lang="ko-KR" altLang="en-US" i="0" dirty="0" err="1">
                <a:cs typeface="Arial" panose="020B0604020202020204" pitchFamily="34" charset="0"/>
              </a:rPr>
              <a:t>투수에서와</a:t>
            </a:r>
            <a:r>
              <a:rPr lang="ko-KR" altLang="en-US" i="0" dirty="0">
                <a:cs typeface="Arial" panose="020B0604020202020204" pitchFamily="34" charset="0"/>
              </a:rPr>
              <a:t> 마찬가지로 소속 팀</a:t>
            </a:r>
            <a:r>
              <a:rPr lang="en-US" altLang="ko-KR" i="0" dirty="0">
                <a:cs typeface="Arial" panose="020B0604020202020204" pitchFamily="34" charset="0"/>
              </a:rPr>
              <a:t>, </a:t>
            </a:r>
            <a:r>
              <a:rPr lang="ko-KR" altLang="en-US" i="0" dirty="0">
                <a:cs typeface="Arial" panose="020B0604020202020204" pitchFamily="34" charset="0"/>
              </a:rPr>
              <a:t>경기 코드 등 타수</a:t>
            </a:r>
            <a:r>
              <a:rPr lang="en-US" altLang="ko-KR" i="0" dirty="0">
                <a:cs typeface="Arial" panose="020B0604020202020204" pitchFamily="34" charset="0"/>
              </a:rPr>
              <a:t>, </a:t>
            </a:r>
            <a:r>
              <a:rPr lang="ko-KR" altLang="en-US" i="0" dirty="0">
                <a:cs typeface="Arial" panose="020B0604020202020204" pitchFamily="34" charset="0"/>
              </a:rPr>
              <a:t>안타와 무관한 변수 제거</a:t>
            </a: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H1, H2, H3, H4 </a:t>
            </a:r>
            <a:r>
              <a:rPr lang="ko-KR" altLang="en-US" i="0" dirty="0">
                <a:cs typeface="Arial" panose="020B0604020202020204" pitchFamily="34" charset="0"/>
              </a:rPr>
              <a:t>등 타율의 분자</a:t>
            </a:r>
            <a:r>
              <a:rPr lang="en-US" altLang="ko-KR" i="0" dirty="0">
                <a:cs typeface="Arial" panose="020B0604020202020204" pitchFamily="34" charset="0"/>
              </a:rPr>
              <a:t>, </a:t>
            </a:r>
            <a:r>
              <a:rPr lang="ko-KR" altLang="en-US" i="0" dirty="0">
                <a:cs typeface="Arial" panose="020B0604020202020204" pitchFamily="34" charset="0"/>
              </a:rPr>
              <a:t>즉 안타의 구성요소를 제거</a:t>
            </a:r>
            <a:r>
              <a:rPr lang="en-US" altLang="ko-KR" i="0" dirty="0">
                <a:cs typeface="Arial" panose="020B0604020202020204" pitchFamily="34" charset="0"/>
              </a:rPr>
              <a:t> : </a:t>
            </a:r>
            <a:r>
              <a:rPr lang="ko-KR" altLang="en-US" i="0" dirty="0">
                <a:cs typeface="Arial" panose="020B0604020202020204" pitchFamily="34" charset="0"/>
              </a:rPr>
              <a:t>장타율을 예측하는 게 아니니까</a:t>
            </a:r>
            <a:r>
              <a:rPr lang="en-US" altLang="ko-KR" i="0" dirty="0">
                <a:cs typeface="Arial" panose="020B0604020202020204" pitchFamily="34" charset="0"/>
              </a:rPr>
              <a:t>!</a:t>
            </a:r>
          </a:p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SB, CS </a:t>
            </a:r>
            <a:r>
              <a:rPr lang="ko-KR" altLang="en-US" i="0" dirty="0">
                <a:cs typeface="Arial" panose="020B0604020202020204" pitchFamily="34" charset="0"/>
              </a:rPr>
              <a:t>대신 </a:t>
            </a:r>
            <a:r>
              <a:rPr lang="en-US" altLang="ko-KR" i="0" dirty="0" err="1">
                <a:cs typeface="Arial" panose="020B0604020202020204" pitchFamily="34" charset="0"/>
              </a:rPr>
              <a:t>SB_trial</a:t>
            </a:r>
            <a:r>
              <a:rPr lang="en-US" altLang="ko-KR" i="0" dirty="0">
                <a:cs typeface="Arial" panose="020B0604020202020204" pitchFamily="34" charset="0"/>
              </a:rPr>
              <a:t> (</a:t>
            </a:r>
            <a:r>
              <a:rPr lang="ko-KR" altLang="en-US" i="0" dirty="0">
                <a:cs typeface="Arial" panose="020B0604020202020204" pitchFamily="34" charset="0"/>
              </a:rPr>
              <a:t>도루 시도 횟수</a:t>
            </a:r>
            <a:r>
              <a:rPr lang="en-US" altLang="ko-KR" i="0" dirty="0">
                <a:cs typeface="Arial" panose="020B0604020202020204" pitchFamily="34" charset="0"/>
              </a:rPr>
              <a:t>) ,  SB_SR (</a:t>
            </a:r>
            <a:r>
              <a:rPr lang="ko-KR" altLang="en-US" i="0" dirty="0">
                <a:cs typeface="Arial" panose="020B0604020202020204" pitchFamily="34" charset="0"/>
              </a:rPr>
              <a:t>도루 성공률</a:t>
            </a:r>
            <a:r>
              <a:rPr lang="en-US" altLang="ko-KR" i="0" dirty="0">
                <a:cs typeface="Arial" panose="020B0604020202020204" pitchFamily="34" charset="0"/>
              </a:rPr>
              <a:t>) </a:t>
            </a:r>
            <a:r>
              <a:rPr lang="ko-KR" altLang="en-US" i="0" dirty="0">
                <a:cs typeface="Arial" panose="020B0604020202020204" pitchFamily="34" charset="0"/>
              </a:rPr>
              <a:t>사용</a:t>
            </a: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BB, IB, HP </a:t>
            </a:r>
            <a:r>
              <a:rPr lang="ko-KR" altLang="en-US" i="0" dirty="0">
                <a:cs typeface="Arial" panose="020B0604020202020204" pitchFamily="34" charset="0"/>
              </a:rPr>
              <a:t>대신 이들을 모두 고려하는 </a:t>
            </a:r>
            <a:r>
              <a:rPr lang="en-US" altLang="ko-KR" i="0" dirty="0">
                <a:cs typeface="Arial" panose="020B0604020202020204" pitchFamily="34" charset="0"/>
              </a:rPr>
              <a:t>(PA – AB) </a:t>
            </a:r>
            <a:r>
              <a:rPr lang="ko-KR" altLang="en-US" i="0" dirty="0">
                <a:cs typeface="Arial" panose="020B0604020202020204" pitchFamily="34" charset="0"/>
              </a:rPr>
              <a:t>사용</a:t>
            </a: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SH, SF</a:t>
            </a:r>
            <a:r>
              <a:rPr lang="ko-KR" altLang="en-US" i="0" dirty="0">
                <a:cs typeface="Arial" panose="020B0604020202020204" pitchFamily="34" charset="0"/>
              </a:rPr>
              <a:t>의 차이는 중요하지 않다</a:t>
            </a:r>
            <a:r>
              <a:rPr lang="en-US" altLang="ko-KR" i="0" dirty="0">
                <a:cs typeface="Arial" panose="020B0604020202020204" pitchFamily="34" charset="0"/>
              </a:rPr>
              <a:t>! </a:t>
            </a:r>
            <a:r>
              <a:rPr lang="ko-KR" altLang="en-US" i="0" dirty="0">
                <a:cs typeface="Arial" panose="020B0604020202020204" pitchFamily="34" charset="0"/>
              </a:rPr>
              <a:t>자신의 희생으로 동료 선수의 진루를 돕는 것 </a:t>
            </a:r>
            <a:r>
              <a:rPr lang="en-US" altLang="ko-KR" i="0" dirty="0">
                <a:cs typeface="Arial" panose="020B0604020202020204" pitchFamily="34" charset="0"/>
              </a:rPr>
              <a:t>: SH + SF </a:t>
            </a:r>
            <a:r>
              <a:rPr lang="ko-KR" altLang="en-US" i="0" dirty="0">
                <a:cs typeface="Arial" panose="020B0604020202020204" pitchFamily="34" charset="0"/>
              </a:rPr>
              <a:t>변수 사용</a:t>
            </a: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825C06-2ADA-45AB-AB33-8F75D3D29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" y="2108915"/>
            <a:ext cx="10971372" cy="196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3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 EDA </a:t>
            </a:r>
            <a:r>
              <a:rPr lang="ko-KR" altLang="en-US" dirty="0">
                <a:latin typeface="+mn-ea"/>
                <a:ea typeface="+mn-ea"/>
              </a:rPr>
              <a:t>및 변수 선택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36CAD-188C-4023-BF56-E7CC0E422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" y="1286041"/>
            <a:ext cx="7861950" cy="557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20BE2-9A0B-4688-815A-86266477642E}"/>
              </a:ext>
            </a:extLst>
          </p:cNvPr>
          <p:cNvSpPr txBox="1"/>
          <p:nvPr/>
        </p:nvSpPr>
        <p:spPr>
          <a:xfrm>
            <a:off x="8457965" y="3213770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타자 변수 </a:t>
            </a:r>
            <a:r>
              <a:rPr lang="en-US" altLang="ko-KR" sz="1800" dirty="0"/>
              <a:t>2</a:t>
            </a:r>
            <a:r>
              <a:rPr lang="ko-KR" altLang="en-US" sz="1800" dirty="0"/>
              <a:t>차 제거 </a:t>
            </a:r>
            <a:r>
              <a:rPr lang="en-US" altLang="ko-KR" sz="1800" dirty="0"/>
              <a:t>: Correlation Plot</a:t>
            </a:r>
          </a:p>
          <a:p>
            <a:endParaRPr lang="en-US" altLang="ko-KR" sz="1800" dirty="0"/>
          </a:p>
          <a:p>
            <a:r>
              <a:rPr lang="ko-KR" altLang="en-US" sz="1800" dirty="0"/>
              <a:t>수치형 변수의 상관성이 낮아</a:t>
            </a:r>
            <a:endParaRPr lang="en-US" altLang="ko-KR" sz="1800" dirty="0"/>
          </a:p>
          <a:p>
            <a:r>
              <a:rPr lang="ko-KR" altLang="en-US" sz="1800" dirty="0"/>
              <a:t>추가로 제거하지는 않음</a:t>
            </a:r>
            <a:r>
              <a:rPr lang="en-US" altLang="ko-KR" sz="1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211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 EDA </a:t>
            </a:r>
            <a:r>
              <a:rPr lang="ko-KR" altLang="en-US" dirty="0">
                <a:latin typeface="+mn-ea"/>
                <a:ea typeface="+mn-ea"/>
              </a:rPr>
              <a:t>및 변수 선택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09521" y="1485579"/>
            <a:ext cx="10971372" cy="4608511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b="1" i="0" dirty="0">
                <a:cs typeface="Arial" panose="020B0604020202020204" pitchFamily="34" charset="0"/>
              </a:rPr>
              <a:t>6. </a:t>
            </a:r>
            <a:r>
              <a:rPr lang="ko-KR" altLang="en-US" b="1" i="0" dirty="0">
                <a:cs typeface="Arial" panose="020B0604020202020204" pitchFamily="34" charset="0"/>
              </a:rPr>
              <a:t>모델링 위한 최종 변수 요약</a:t>
            </a: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ko-KR" altLang="en-US" i="0" dirty="0">
                <a:cs typeface="Arial" panose="020B0604020202020204" pitchFamily="34" charset="0"/>
              </a:rPr>
              <a:t>투수 </a:t>
            </a:r>
            <a:r>
              <a:rPr lang="en-US" altLang="ko-KR" i="0" dirty="0">
                <a:cs typeface="Arial" panose="020B0604020202020204" pitchFamily="34" charset="0"/>
              </a:rPr>
              <a:t>: 9</a:t>
            </a:r>
            <a:r>
              <a:rPr lang="ko-KR" altLang="en-US" i="0" dirty="0">
                <a:cs typeface="Arial" panose="020B0604020202020204" pitchFamily="34" charset="0"/>
              </a:rPr>
              <a:t>개 설명변수 </a:t>
            </a:r>
            <a:r>
              <a:rPr lang="en-US" altLang="ko-KR" i="0" dirty="0">
                <a:cs typeface="Arial" panose="020B0604020202020204" pitchFamily="34" charset="0"/>
              </a:rPr>
              <a:t>+ 2</a:t>
            </a:r>
            <a:r>
              <a:rPr lang="ko-KR" altLang="en-US" i="0" dirty="0">
                <a:cs typeface="Arial" panose="020B0604020202020204" pitchFamily="34" charset="0"/>
              </a:rPr>
              <a:t>개 종속변수 </a:t>
            </a:r>
            <a:r>
              <a:rPr lang="en-US" altLang="ko-KR" i="0" dirty="0">
                <a:cs typeface="Arial" panose="020B0604020202020204" pitchFamily="34" charset="0"/>
              </a:rPr>
              <a:t>(</a:t>
            </a:r>
            <a:r>
              <a:rPr lang="ko-KR" altLang="en-US" i="0" dirty="0">
                <a:cs typeface="Arial" panose="020B0604020202020204" pitchFamily="34" charset="0"/>
              </a:rPr>
              <a:t>이닝</a:t>
            </a:r>
            <a:r>
              <a:rPr lang="en-US" altLang="ko-KR" i="0" dirty="0">
                <a:cs typeface="Arial" panose="020B0604020202020204" pitchFamily="34" charset="0"/>
              </a:rPr>
              <a:t>, </a:t>
            </a:r>
            <a:r>
              <a:rPr lang="ko-KR" altLang="en-US" i="0" dirty="0">
                <a:cs typeface="Arial" panose="020B0604020202020204" pitchFamily="34" charset="0"/>
              </a:rPr>
              <a:t>자책</a:t>
            </a:r>
            <a:r>
              <a:rPr lang="en-US" altLang="ko-KR" i="0" dirty="0">
                <a:cs typeface="Arial" panose="020B0604020202020204" pitchFamily="34" charset="0"/>
              </a:rPr>
              <a:t>)  </a:t>
            </a:r>
            <a:r>
              <a:rPr lang="en-US" altLang="ko-KR" i="0" dirty="0"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i="0" dirty="0">
                <a:cs typeface="Arial" panose="020B0604020202020204" pitchFamily="34" charset="0"/>
              </a:rPr>
              <a:t> </a:t>
            </a:r>
            <a:r>
              <a:rPr lang="ko-KR" altLang="en-US" i="0" dirty="0">
                <a:cs typeface="Arial" panose="020B0604020202020204" pitchFamily="34" charset="0"/>
              </a:rPr>
              <a:t>방어율 </a:t>
            </a:r>
            <a:r>
              <a:rPr lang="en-US" altLang="ko-KR" i="0" dirty="0">
                <a:cs typeface="Arial" panose="020B0604020202020204" pitchFamily="34" charset="0"/>
              </a:rPr>
              <a:t>= </a:t>
            </a:r>
            <a:r>
              <a:rPr lang="ko-KR" altLang="en-US" i="0" dirty="0">
                <a:cs typeface="Arial" panose="020B0604020202020204" pitchFamily="34" charset="0"/>
              </a:rPr>
              <a:t>팀 예측 자책점 * </a:t>
            </a:r>
            <a:r>
              <a:rPr lang="en-US" altLang="ko-KR" i="0" dirty="0">
                <a:cs typeface="Arial" panose="020B0604020202020204" pitchFamily="34" charset="0"/>
              </a:rPr>
              <a:t>9 / </a:t>
            </a:r>
            <a:r>
              <a:rPr lang="ko-KR" altLang="en-US" i="0" dirty="0">
                <a:cs typeface="Arial" panose="020B0604020202020204" pitchFamily="34" charset="0"/>
              </a:rPr>
              <a:t>팀 예측 이닝</a:t>
            </a: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ko-KR" altLang="en-US" i="0" dirty="0">
                <a:cs typeface="Arial" panose="020B0604020202020204" pitchFamily="34" charset="0"/>
              </a:rPr>
              <a:t>타자</a:t>
            </a:r>
            <a:r>
              <a:rPr lang="en-US" altLang="ko-KR" i="0" dirty="0">
                <a:cs typeface="Arial" panose="020B0604020202020204" pitchFamily="34" charset="0"/>
              </a:rPr>
              <a:t>: 8</a:t>
            </a:r>
            <a:r>
              <a:rPr lang="ko-KR" altLang="en-US" i="0" dirty="0">
                <a:cs typeface="Arial" panose="020B0604020202020204" pitchFamily="34" charset="0"/>
              </a:rPr>
              <a:t>개 설명변수 </a:t>
            </a:r>
            <a:r>
              <a:rPr lang="en-US" altLang="ko-KR" i="0" dirty="0">
                <a:cs typeface="Arial" panose="020B0604020202020204" pitchFamily="34" charset="0"/>
              </a:rPr>
              <a:t>+ 2</a:t>
            </a:r>
            <a:r>
              <a:rPr lang="ko-KR" altLang="en-US" i="0" dirty="0">
                <a:cs typeface="Arial" panose="020B0604020202020204" pitchFamily="34" charset="0"/>
              </a:rPr>
              <a:t>개 종속변수 </a:t>
            </a:r>
            <a:r>
              <a:rPr lang="en-US" altLang="ko-KR" i="0" dirty="0">
                <a:cs typeface="Arial" panose="020B0604020202020204" pitchFamily="34" charset="0"/>
              </a:rPr>
              <a:t>(</a:t>
            </a:r>
            <a:r>
              <a:rPr lang="ko-KR" altLang="en-US" i="0" dirty="0">
                <a:cs typeface="Arial" panose="020B0604020202020204" pitchFamily="34" charset="0"/>
              </a:rPr>
              <a:t>타수</a:t>
            </a:r>
            <a:r>
              <a:rPr lang="en-US" altLang="ko-KR" i="0" dirty="0">
                <a:cs typeface="Arial" panose="020B0604020202020204" pitchFamily="34" charset="0"/>
              </a:rPr>
              <a:t>, 2~4</a:t>
            </a:r>
            <a:r>
              <a:rPr lang="ko-KR" altLang="en-US" i="0" dirty="0" err="1">
                <a:cs typeface="Arial" panose="020B0604020202020204" pitchFamily="34" charset="0"/>
              </a:rPr>
              <a:t>루타</a:t>
            </a:r>
            <a:r>
              <a:rPr lang="ko-KR" altLang="en-US" i="0" dirty="0">
                <a:cs typeface="Arial" panose="020B0604020202020204" pitchFamily="34" charset="0"/>
              </a:rPr>
              <a:t> 포함 안타</a:t>
            </a:r>
            <a:r>
              <a:rPr lang="en-US" altLang="ko-KR" i="0" dirty="0">
                <a:cs typeface="Arial" panose="020B0604020202020204" pitchFamily="34" charset="0"/>
              </a:rPr>
              <a:t>) </a:t>
            </a:r>
            <a:r>
              <a:rPr lang="en-US" altLang="ko-KR" i="0" dirty="0"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i="0" dirty="0">
                <a:cs typeface="Arial" panose="020B0604020202020204" pitchFamily="34" charset="0"/>
              </a:rPr>
              <a:t> </a:t>
            </a:r>
            <a:r>
              <a:rPr lang="ko-KR" altLang="en-US" i="0" dirty="0">
                <a:cs typeface="Arial" panose="020B0604020202020204" pitchFamily="34" charset="0"/>
              </a:rPr>
              <a:t>타율 </a:t>
            </a:r>
            <a:r>
              <a:rPr lang="en-US" altLang="ko-KR" i="0" dirty="0">
                <a:cs typeface="Arial" panose="020B0604020202020204" pitchFamily="34" charset="0"/>
              </a:rPr>
              <a:t>= </a:t>
            </a:r>
            <a:r>
              <a:rPr lang="ko-KR" altLang="en-US" i="0" dirty="0">
                <a:cs typeface="Arial" panose="020B0604020202020204" pitchFamily="34" charset="0"/>
              </a:rPr>
              <a:t>팀 예측 안타 </a:t>
            </a:r>
            <a:r>
              <a:rPr lang="en-US" altLang="ko-KR" i="0" dirty="0">
                <a:cs typeface="Arial" panose="020B0604020202020204" pitchFamily="34" charset="0"/>
              </a:rPr>
              <a:t>/ </a:t>
            </a:r>
            <a:r>
              <a:rPr lang="ko-KR" altLang="en-US" i="0" dirty="0">
                <a:cs typeface="Arial" panose="020B0604020202020204" pitchFamily="34" charset="0"/>
              </a:rPr>
              <a:t>팀 예측 타수</a:t>
            </a: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94FA4B-8CE2-4797-ADE5-416640429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" y="4993225"/>
            <a:ext cx="11376262" cy="11615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FBA991-0186-4FC5-98EF-4C29DAA43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06"/>
          <a:stretch/>
        </p:blipFill>
        <p:spPr>
          <a:xfrm>
            <a:off x="655531" y="2658646"/>
            <a:ext cx="11357719" cy="116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30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독립변수 예측 방식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09521" y="1485579"/>
            <a:ext cx="10971372" cy="460851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b="1" i="0" dirty="0">
                <a:cs typeface="Arial" panose="020B0604020202020204" pitchFamily="34" charset="0"/>
              </a:rPr>
              <a:t>독립변수 예측의 필요성</a:t>
            </a:r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i="0" dirty="0">
                <a:cs typeface="Arial" panose="020B0604020202020204" pitchFamily="34" charset="0"/>
              </a:rPr>
              <a:t>Train data</a:t>
            </a:r>
            <a:r>
              <a:rPr lang="ko-KR" altLang="en-US" i="0" dirty="0">
                <a:cs typeface="Arial" panose="020B0604020202020204" pitchFamily="34" charset="0"/>
              </a:rPr>
              <a:t>에서 독립변수</a:t>
            </a:r>
            <a:r>
              <a:rPr lang="en-US" altLang="ko-KR" i="0" dirty="0">
                <a:cs typeface="Arial" panose="020B0604020202020204" pitchFamily="34" charset="0"/>
              </a:rPr>
              <a:t>, </a:t>
            </a:r>
            <a:r>
              <a:rPr lang="ko-KR" altLang="en-US" i="0" dirty="0">
                <a:cs typeface="Arial" panose="020B0604020202020204" pitchFamily="34" charset="0"/>
              </a:rPr>
              <a:t>종속변수가 갖춰져 있고 </a:t>
            </a:r>
            <a:r>
              <a:rPr lang="en-US" altLang="ko-KR" i="0" dirty="0">
                <a:cs typeface="Arial" panose="020B0604020202020204" pitchFamily="34" charset="0"/>
              </a:rPr>
              <a:t>Test </a:t>
            </a:r>
            <a:r>
              <a:rPr lang="ko-KR" altLang="en-US" i="0" dirty="0">
                <a:cs typeface="Arial" panose="020B0604020202020204" pitchFamily="34" charset="0"/>
              </a:rPr>
              <a:t>데이터는 독립변수만이 주어진 게 보통</a:t>
            </a:r>
            <a:r>
              <a:rPr lang="en-US" altLang="ko-KR" i="0" dirty="0">
                <a:cs typeface="Arial" panose="020B0604020202020204" pitchFamily="34" charset="0"/>
              </a:rPr>
              <a:t>!</a:t>
            </a:r>
          </a:p>
          <a:p>
            <a:pPr marL="342900" indent="-342900">
              <a:buFontTx/>
              <a:buChar char="-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i="0" dirty="0">
                <a:cs typeface="Arial" panose="020B0604020202020204" pitchFamily="34" charset="0"/>
              </a:rPr>
              <a:t>그러나 현 시점을 기준으로 예측 시점 </a:t>
            </a:r>
            <a:r>
              <a:rPr lang="en-US" altLang="ko-KR" i="0" dirty="0">
                <a:cs typeface="Arial" panose="020B0604020202020204" pitchFamily="34" charset="0"/>
              </a:rPr>
              <a:t>(2020.9.28 ~ 2020.10.18)</a:t>
            </a:r>
            <a:r>
              <a:rPr lang="ko-KR" altLang="en-US" i="0" dirty="0">
                <a:cs typeface="Arial" panose="020B0604020202020204" pitchFamily="34" charset="0"/>
              </a:rPr>
              <a:t>은 미래이므로</a:t>
            </a: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     </a:t>
            </a:r>
            <a:r>
              <a:rPr lang="ko-KR" altLang="en-US" i="0" dirty="0">
                <a:cs typeface="Arial" panose="020B0604020202020204" pitchFamily="34" charset="0"/>
              </a:rPr>
              <a:t>위 기간의 종속변수 </a:t>
            </a:r>
            <a:r>
              <a:rPr lang="en-US" altLang="ko-KR" i="0" dirty="0">
                <a:cs typeface="Arial" panose="020B0604020202020204" pitchFamily="34" charset="0"/>
              </a:rPr>
              <a:t>(</a:t>
            </a:r>
            <a:r>
              <a:rPr lang="ko-KR" altLang="en-US" i="0" dirty="0">
                <a:cs typeface="Arial" panose="020B0604020202020204" pitchFamily="34" charset="0"/>
              </a:rPr>
              <a:t>이닝</a:t>
            </a:r>
            <a:r>
              <a:rPr lang="en-US" altLang="ko-KR" i="0" dirty="0">
                <a:cs typeface="Arial" panose="020B0604020202020204" pitchFamily="34" charset="0"/>
              </a:rPr>
              <a:t>, </a:t>
            </a:r>
            <a:r>
              <a:rPr lang="ko-KR" altLang="en-US" i="0" dirty="0">
                <a:cs typeface="Arial" panose="020B0604020202020204" pitchFamily="34" charset="0"/>
              </a:rPr>
              <a:t>자책</a:t>
            </a:r>
            <a:r>
              <a:rPr lang="en-US" altLang="ko-KR" i="0" dirty="0">
                <a:cs typeface="Arial" panose="020B0604020202020204" pitchFamily="34" charset="0"/>
              </a:rPr>
              <a:t>, </a:t>
            </a:r>
            <a:r>
              <a:rPr lang="ko-KR" altLang="en-US" i="0" dirty="0">
                <a:cs typeface="Arial" panose="020B0604020202020204" pitchFamily="34" charset="0"/>
              </a:rPr>
              <a:t>타수</a:t>
            </a:r>
            <a:r>
              <a:rPr lang="en-US" altLang="ko-KR" i="0" dirty="0">
                <a:cs typeface="Arial" panose="020B0604020202020204" pitchFamily="34" charset="0"/>
              </a:rPr>
              <a:t>, </a:t>
            </a:r>
            <a:r>
              <a:rPr lang="ko-KR" altLang="en-US" i="0" dirty="0">
                <a:cs typeface="Arial" panose="020B0604020202020204" pitchFamily="34" charset="0"/>
              </a:rPr>
              <a:t>안타</a:t>
            </a:r>
            <a:r>
              <a:rPr lang="en-US" altLang="ko-KR" i="0" dirty="0">
                <a:cs typeface="Arial" panose="020B0604020202020204" pitchFamily="34" charset="0"/>
              </a:rPr>
              <a:t>) </a:t>
            </a:r>
            <a:r>
              <a:rPr lang="ko-KR" altLang="en-US" i="0" dirty="0">
                <a:cs typeface="Arial" panose="020B0604020202020204" pitchFamily="34" charset="0"/>
              </a:rPr>
              <a:t>예측을 위한 독립변수 역시 미지수다</a:t>
            </a:r>
            <a:r>
              <a:rPr lang="en-US" altLang="ko-KR" i="0" dirty="0">
                <a:cs typeface="Arial" panose="020B0604020202020204" pitchFamily="34" charset="0"/>
              </a:rPr>
              <a:t>!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i="0" dirty="0">
                <a:cs typeface="Arial" panose="020B0604020202020204" pitchFamily="34" charset="0"/>
              </a:rPr>
              <a:t>독립변수 예측 위한 후보 </a:t>
            </a:r>
            <a:r>
              <a:rPr lang="en-US" altLang="ko-KR" i="0" dirty="0">
                <a:cs typeface="Arial" panose="020B0604020202020204" pitchFamily="34" charset="0"/>
              </a:rPr>
              <a:t>: </a:t>
            </a:r>
          </a:p>
          <a:p>
            <a:pPr marL="342900" indent="-342900">
              <a:buFontTx/>
              <a:buChar char="-"/>
            </a:pPr>
            <a:r>
              <a:rPr lang="en-US" altLang="ko-KR" i="0" dirty="0">
                <a:cs typeface="Arial" panose="020B0604020202020204" pitchFamily="34" charset="0"/>
              </a:rPr>
              <a:t>1) </a:t>
            </a:r>
            <a:r>
              <a:rPr lang="ko-KR" altLang="en-US" i="0" dirty="0">
                <a:cs typeface="Arial" panose="020B0604020202020204" pitchFamily="34" charset="0"/>
              </a:rPr>
              <a:t>시계열 </a:t>
            </a:r>
            <a:r>
              <a:rPr lang="en-US" altLang="ko-KR" i="0" dirty="0">
                <a:cs typeface="Arial" panose="020B0604020202020204" pitchFamily="34" charset="0"/>
              </a:rPr>
              <a:t>Trend </a:t>
            </a:r>
            <a:r>
              <a:rPr lang="ko-KR" altLang="en-US" i="0" dirty="0">
                <a:cs typeface="Arial" panose="020B0604020202020204" pitchFamily="34" charset="0"/>
              </a:rPr>
              <a:t>예측 방식 </a:t>
            </a:r>
            <a:r>
              <a:rPr lang="en-US" altLang="ko-KR" i="0" dirty="0">
                <a:cs typeface="Arial" panose="020B0604020202020204" pitchFamily="34" charset="0"/>
              </a:rPr>
              <a:t>Exponential Smoothing (</a:t>
            </a:r>
            <a:r>
              <a:rPr lang="ko-KR" altLang="en-US" i="0" dirty="0" err="1">
                <a:cs typeface="Arial" panose="020B0604020202020204" pitchFamily="34" charset="0"/>
              </a:rPr>
              <a:t>지수평활법</a:t>
            </a:r>
            <a:r>
              <a:rPr lang="en-US" altLang="ko-KR" i="0" dirty="0">
                <a:cs typeface="Arial" panose="020B0604020202020204" pitchFamily="34" charset="0"/>
              </a:rPr>
              <a:t>)</a:t>
            </a:r>
          </a:p>
          <a:p>
            <a:pPr marL="0" indent="0"/>
            <a:r>
              <a:rPr lang="en-US" altLang="ko-KR" i="0" dirty="0">
                <a:cs typeface="Arial" panose="020B0604020202020204" pitchFamily="34" charset="0"/>
                <a:sym typeface="Wingdings" panose="05000000000000000000" pitchFamily="2" charset="2"/>
              </a:rPr>
              <a:t>                </a:t>
            </a:r>
            <a:r>
              <a:rPr lang="en-US" altLang="ko-KR" i="0" dirty="0">
                <a:cs typeface="Arial" panose="020B0604020202020204" pitchFamily="34" charset="0"/>
              </a:rPr>
              <a:t> </a:t>
            </a:r>
            <a:r>
              <a:rPr lang="ko-KR" altLang="en-US" i="0" dirty="0">
                <a:cs typeface="Arial" panose="020B0604020202020204" pitchFamily="34" charset="0"/>
              </a:rPr>
              <a:t>가중평균</a:t>
            </a:r>
            <a:r>
              <a:rPr lang="en-US" altLang="ko-KR" i="0" dirty="0">
                <a:cs typeface="Arial" panose="020B0604020202020204" pitchFamily="34" charset="0"/>
              </a:rPr>
              <a:t>! </a:t>
            </a:r>
            <a:r>
              <a:rPr lang="ko-KR" altLang="en-US" i="0" dirty="0">
                <a:cs typeface="Arial" panose="020B0604020202020204" pitchFamily="34" charset="0"/>
              </a:rPr>
              <a:t>가중치는 최근 </a:t>
            </a:r>
            <a:r>
              <a:rPr lang="en-US" altLang="ko-KR" i="0" dirty="0">
                <a:cs typeface="Arial" panose="020B0604020202020204" pitchFamily="34" charset="0"/>
              </a:rPr>
              <a:t>data</a:t>
            </a:r>
            <a:r>
              <a:rPr lang="ko-KR" altLang="en-US" i="0" dirty="0">
                <a:cs typeface="Arial" panose="020B0604020202020204" pitchFamily="34" charset="0"/>
              </a:rPr>
              <a:t>에서 과거로 갈 수록 지수적으로 줄어듦</a:t>
            </a:r>
            <a:r>
              <a:rPr lang="en-US" altLang="ko-KR" i="0" dirty="0">
                <a:cs typeface="Arial" panose="020B0604020202020204" pitchFamily="34" charset="0"/>
              </a:rPr>
              <a:t>!</a:t>
            </a:r>
          </a:p>
          <a:p>
            <a:pPr marL="342900" indent="-342900">
              <a:buFontTx/>
              <a:buChar char="-"/>
            </a:pPr>
            <a:r>
              <a:rPr lang="en-US" altLang="ko-KR" i="0" dirty="0">
                <a:highlight>
                  <a:srgbClr val="FFFF00"/>
                </a:highlight>
                <a:cs typeface="Arial" panose="020B0604020202020204" pitchFamily="34" charset="0"/>
              </a:rPr>
              <a:t>2) (T-1)</a:t>
            </a:r>
            <a:r>
              <a:rPr lang="ko-KR" altLang="en-US" i="0" dirty="0">
                <a:highlight>
                  <a:srgbClr val="FFFF00"/>
                </a:highlight>
                <a:cs typeface="Arial" panose="020B0604020202020204" pitchFamily="34" charset="0"/>
              </a:rPr>
              <a:t>시점의 </a:t>
            </a:r>
            <a:r>
              <a:rPr lang="en-US" altLang="ko-KR" i="0" dirty="0">
                <a:highlight>
                  <a:srgbClr val="FFFF00"/>
                </a:highlight>
                <a:cs typeface="Arial" panose="020B0604020202020204" pitchFamily="34" charset="0"/>
              </a:rPr>
              <a:t>X</a:t>
            </a:r>
            <a:r>
              <a:rPr lang="ko-KR" altLang="en-US" i="0" dirty="0">
                <a:highlight>
                  <a:srgbClr val="FFFF00"/>
                </a:highlight>
                <a:cs typeface="Arial" panose="020B0604020202020204" pitchFamily="34" charset="0"/>
              </a:rPr>
              <a:t>로 </a:t>
            </a:r>
            <a:r>
              <a:rPr lang="en-US" altLang="ko-KR" i="0" dirty="0">
                <a:highlight>
                  <a:srgbClr val="FFFF00"/>
                </a:highlight>
                <a:cs typeface="Arial" panose="020B0604020202020204" pitchFamily="34" charset="0"/>
              </a:rPr>
              <a:t>T </a:t>
            </a:r>
            <a:r>
              <a:rPr lang="ko-KR" altLang="en-US" i="0" dirty="0">
                <a:highlight>
                  <a:srgbClr val="FFFF00"/>
                </a:highlight>
                <a:cs typeface="Arial" panose="020B0604020202020204" pitchFamily="34" charset="0"/>
              </a:rPr>
              <a:t>시점의 </a:t>
            </a:r>
            <a:r>
              <a:rPr lang="en-US" altLang="ko-KR" i="0" dirty="0">
                <a:highlight>
                  <a:srgbClr val="FFFF00"/>
                </a:highlight>
                <a:cs typeface="Arial" panose="020B0604020202020204" pitchFamily="34" charset="0"/>
              </a:rPr>
              <a:t>Y</a:t>
            </a:r>
            <a:r>
              <a:rPr lang="ko-KR" altLang="en-US" i="0" dirty="0">
                <a:highlight>
                  <a:srgbClr val="FFFF00"/>
                </a:highlight>
                <a:cs typeface="Arial" panose="020B0604020202020204" pitchFamily="34" charset="0"/>
              </a:rPr>
              <a:t>를 예측하는 새로운 방식</a:t>
            </a:r>
            <a:r>
              <a:rPr lang="en-US" altLang="ko-KR" i="0" dirty="0">
                <a:highlight>
                  <a:srgbClr val="FFFF00"/>
                </a:highlight>
                <a:cs typeface="Arial" panose="020B0604020202020204" pitchFamily="34" charset="0"/>
              </a:rPr>
              <a:t>!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4064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독립변수 예측 방식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09521" y="1485579"/>
            <a:ext cx="10971372" cy="4608511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b="1" i="0" dirty="0">
                <a:cs typeface="Arial" panose="020B0604020202020204" pitchFamily="34" charset="0"/>
              </a:rPr>
              <a:t>3. </a:t>
            </a:r>
            <a:r>
              <a:rPr lang="ko-KR" altLang="en-US" b="1" i="0" dirty="0" err="1">
                <a:cs typeface="Arial" panose="020B0604020202020204" pitchFamily="34" charset="0"/>
              </a:rPr>
              <a:t>지수평활법</a:t>
            </a:r>
            <a:r>
              <a:rPr lang="ko-KR" altLang="en-US" b="1" i="0" dirty="0">
                <a:cs typeface="Arial" panose="020B0604020202020204" pitchFamily="34" charset="0"/>
              </a:rPr>
              <a:t> </a:t>
            </a:r>
            <a:r>
              <a:rPr lang="en-US" altLang="ko-KR" b="1" i="0" dirty="0">
                <a:cs typeface="Arial" panose="020B0604020202020204" pitchFamily="34" charset="0"/>
              </a:rPr>
              <a:t>: Grid Search </a:t>
            </a:r>
            <a:r>
              <a:rPr lang="ko-KR" altLang="en-US" b="1" i="0" dirty="0">
                <a:cs typeface="Arial" panose="020B0604020202020204" pitchFamily="34" charset="0"/>
              </a:rPr>
              <a:t>방식으로 </a:t>
            </a:r>
            <a:r>
              <a:rPr lang="en-US" altLang="ko-KR" b="1" i="0" dirty="0">
                <a:cs typeface="Arial" panose="020B0604020202020204" pitchFamily="34" charset="0"/>
              </a:rPr>
              <a:t>Parameter Tuning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CFFC40-A5BE-40E5-9B08-4C7932FF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" y="1882805"/>
            <a:ext cx="8293998" cy="49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독립변수 예측 방식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09521" y="1485579"/>
            <a:ext cx="10971372" cy="4608511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b="1" i="0" dirty="0">
                <a:cs typeface="Arial" panose="020B0604020202020204" pitchFamily="34" charset="0"/>
              </a:rPr>
              <a:t>3. </a:t>
            </a:r>
            <a:r>
              <a:rPr lang="ko-KR" altLang="en-US" b="1" i="0" dirty="0" err="1">
                <a:cs typeface="Arial" panose="020B0604020202020204" pitchFamily="34" charset="0"/>
              </a:rPr>
              <a:t>지수평활법</a:t>
            </a:r>
            <a:r>
              <a:rPr lang="ko-KR" altLang="en-US" b="1" i="0" dirty="0">
                <a:cs typeface="Arial" panose="020B0604020202020204" pitchFamily="34" charset="0"/>
              </a:rPr>
              <a:t> </a:t>
            </a:r>
            <a:r>
              <a:rPr lang="en-US" altLang="ko-KR" b="1" i="0" dirty="0">
                <a:cs typeface="Arial" panose="020B0604020202020204" pitchFamily="34" charset="0"/>
              </a:rPr>
              <a:t>: Grid Search </a:t>
            </a:r>
            <a:r>
              <a:rPr lang="ko-KR" altLang="en-US" b="1" i="0" dirty="0">
                <a:cs typeface="Arial" panose="020B0604020202020204" pitchFamily="34" charset="0"/>
              </a:rPr>
              <a:t>방식으로 </a:t>
            </a:r>
            <a:r>
              <a:rPr lang="en-US" altLang="ko-KR" b="1" i="0" dirty="0">
                <a:cs typeface="Arial" panose="020B0604020202020204" pitchFamily="34" charset="0"/>
              </a:rPr>
              <a:t>Parameter Tuning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BEEDA9-4088-49FF-89BA-B0BE53B4C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" y="1917626"/>
            <a:ext cx="851002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77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4511030" y="1125538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ko-KR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4655046" y="1894979"/>
            <a:ext cx="3596883" cy="4312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lain"/>
              <a:defRPr/>
            </a:pPr>
            <a:r>
              <a:rPr lang="ko-KR" altLang="en-US" b="1" dirty="0">
                <a:solidFill>
                  <a:schemeClr val="bg1"/>
                </a:solidFill>
                <a:latin typeface="+mj-lt"/>
              </a:rPr>
              <a:t>대회 설명</a:t>
            </a:r>
            <a:endParaRPr lang="en-US" altLang="ko-KR" b="1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lnSpc>
                <a:spcPct val="200000"/>
              </a:lnSpc>
              <a:buAutoNum type="arabicPlain"/>
              <a:defRPr/>
            </a:pPr>
            <a:r>
              <a:rPr lang="en-US" altLang="ko-KR" b="1" dirty="0">
                <a:solidFill>
                  <a:schemeClr val="bg1"/>
                </a:solidFill>
                <a:latin typeface="+mj-lt"/>
              </a:rPr>
              <a:t>EDA</a:t>
            </a:r>
            <a:r>
              <a:rPr lang="ko-KR" altLang="en-US" b="1" dirty="0">
                <a:solidFill>
                  <a:schemeClr val="bg1"/>
                </a:solidFill>
                <a:latin typeface="+mj-lt"/>
              </a:rPr>
              <a:t> 및 변수 선택</a:t>
            </a:r>
            <a:endParaRPr lang="en-US" altLang="ko-KR" b="1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lnSpc>
                <a:spcPct val="200000"/>
              </a:lnSpc>
              <a:buAutoNum type="arabicPlain"/>
              <a:defRPr/>
            </a:pPr>
            <a:r>
              <a:rPr lang="ko-KR" altLang="en-US" b="1" dirty="0">
                <a:solidFill>
                  <a:schemeClr val="bg1"/>
                </a:solidFill>
                <a:latin typeface="+mj-lt"/>
              </a:rPr>
              <a:t>독립변수 예측 방식</a:t>
            </a:r>
            <a:endParaRPr lang="en-US" altLang="ko-KR" b="1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lnSpc>
                <a:spcPct val="200000"/>
              </a:lnSpc>
              <a:buAutoNum type="arabicPlain"/>
              <a:defRPr/>
            </a:pPr>
            <a:r>
              <a:rPr lang="ko-KR" altLang="en-US" b="1" dirty="0">
                <a:solidFill>
                  <a:schemeClr val="bg1"/>
                </a:solidFill>
                <a:latin typeface="+mj-lt"/>
              </a:rPr>
              <a:t>모델링 과정</a:t>
            </a:r>
            <a:endParaRPr lang="en-US" altLang="ko-KR" b="1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lnSpc>
                <a:spcPct val="200000"/>
              </a:lnSpc>
              <a:buAutoNum type="arabicPlain"/>
              <a:defRPr/>
            </a:pPr>
            <a:r>
              <a:rPr lang="ko-KR" altLang="en-US" b="1" dirty="0">
                <a:solidFill>
                  <a:schemeClr val="bg1"/>
                </a:solidFill>
                <a:latin typeface="+mj-lt"/>
              </a:rPr>
              <a:t>최종 모델 선정</a:t>
            </a:r>
            <a:endParaRPr lang="en-US" altLang="ko-KR" b="1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lnSpc>
                <a:spcPct val="200000"/>
              </a:lnSpc>
              <a:buAutoNum type="arabicPlain"/>
              <a:defRPr/>
            </a:pPr>
            <a:r>
              <a:rPr lang="ko-KR" altLang="en-US" b="1" dirty="0">
                <a:solidFill>
                  <a:schemeClr val="bg1"/>
                </a:solidFill>
                <a:latin typeface="+mj-lt"/>
              </a:rPr>
              <a:t>승률 예측</a:t>
            </a:r>
            <a:endParaRPr lang="en-US" altLang="ko-KR" b="1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lnSpc>
                <a:spcPct val="200000"/>
              </a:lnSpc>
              <a:buAutoNum type="arabicPlain"/>
              <a:defRPr/>
            </a:pPr>
            <a:r>
              <a:rPr lang="ko-KR" altLang="en-US" b="1" dirty="0">
                <a:solidFill>
                  <a:schemeClr val="bg1"/>
                </a:solidFill>
                <a:latin typeface="+mj-lt"/>
              </a:rPr>
              <a:t>결과 보고</a:t>
            </a:r>
            <a:endParaRPr lang="en-US" altLang="ko-KR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독립변수 예측 방식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09521" y="1485579"/>
            <a:ext cx="10971372" cy="4608511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b="1" i="0" dirty="0">
                <a:cs typeface="Arial" panose="020B0604020202020204" pitchFamily="34" charset="0"/>
              </a:rPr>
              <a:t>3. </a:t>
            </a:r>
            <a:r>
              <a:rPr lang="ko-KR" altLang="en-US" b="1" i="0" dirty="0" err="1">
                <a:cs typeface="Arial" panose="020B0604020202020204" pitchFamily="34" charset="0"/>
              </a:rPr>
              <a:t>지수평활법</a:t>
            </a:r>
            <a:r>
              <a:rPr lang="ko-KR" altLang="en-US" b="1" i="0" dirty="0">
                <a:cs typeface="Arial" panose="020B0604020202020204" pitchFamily="34" charset="0"/>
              </a:rPr>
              <a:t> </a:t>
            </a:r>
            <a:r>
              <a:rPr lang="en-US" altLang="ko-KR" b="1" i="0" dirty="0">
                <a:cs typeface="Arial" panose="020B0604020202020204" pitchFamily="34" charset="0"/>
              </a:rPr>
              <a:t>: Grid Search </a:t>
            </a:r>
            <a:r>
              <a:rPr lang="ko-KR" altLang="en-US" b="1" i="0" dirty="0">
                <a:cs typeface="Arial" panose="020B0604020202020204" pitchFamily="34" charset="0"/>
              </a:rPr>
              <a:t>방식으로 </a:t>
            </a:r>
            <a:r>
              <a:rPr lang="en-US" altLang="ko-KR" b="1" i="0" dirty="0">
                <a:cs typeface="Arial" panose="020B0604020202020204" pitchFamily="34" charset="0"/>
              </a:rPr>
              <a:t>Parameter Tuning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en-US" altLang="ko-KR" b="1" i="0" dirty="0">
                <a:cs typeface="Arial" panose="020B0604020202020204" pitchFamily="34" charset="0"/>
              </a:rPr>
              <a:t>&lt; Simple Exponential Smoothing : level = 0.1&gt; </a:t>
            </a:r>
            <a:r>
              <a:rPr lang="ko-KR" altLang="en-US" b="1" i="0" dirty="0">
                <a:cs typeface="Arial" panose="020B0604020202020204" pitchFamily="34" charset="0"/>
              </a:rPr>
              <a:t>이 </a:t>
            </a:r>
            <a:r>
              <a:rPr lang="ko-KR" altLang="en-US" b="1" i="0" dirty="0" err="1">
                <a:cs typeface="Arial" panose="020B0604020202020204" pitchFamily="34" charset="0"/>
              </a:rPr>
              <a:t>지수평활법</a:t>
            </a:r>
            <a:r>
              <a:rPr lang="ko-KR" altLang="en-US" b="1" i="0" dirty="0">
                <a:cs typeface="Arial" panose="020B0604020202020204" pitchFamily="34" charset="0"/>
              </a:rPr>
              <a:t> 방식 중에서는 범용성이 가장 높았다</a:t>
            </a:r>
            <a:r>
              <a:rPr lang="en-US" altLang="ko-KR" b="1" i="0" dirty="0">
                <a:cs typeface="Arial" panose="020B0604020202020204" pitchFamily="34" charset="0"/>
              </a:rPr>
              <a:t>!</a:t>
            </a: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r>
              <a:rPr lang="ko-KR" altLang="en-US" b="1" i="0" dirty="0">
                <a:cs typeface="Arial" panose="020B0604020202020204" pitchFamily="34" charset="0"/>
              </a:rPr>
              <a:t>과거 </a:t>
            </a:r>
            <a:r>
              <a:rPr lang="en-US" altLang="ko-KR" b="1" i="0" dirty="0">
                <a:cs typeface="Arial" panose="020B0604020202020204" pitchFamily="34" charset="0"/>
              </a:rPr>
              <a:t>data</a:t>
            </a:r>
            <a:r>
              <a:rPr lang="ko-KR" altLang="en-US" b="1" i="0" dirty="0">
                <a:cs typeface="Arial" panose="020B0604020202020204" pitchFamily="34" charset="0"/>
              </a:rPr>
              <a:t>의 중요성이 급격히 떨어짐을 시사</a:t>
            </a:r>
            <a:r>
              <a:rPr lang="en-US" altLang="ko-KR" b="1" i="0" dirty="0">
                <a:cs typeface="Arial" panose="020B0604020202020204" pitchFamily="34" charset="0"/>
              </a:rPr>
              <a:t>! 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10ABBA-DBD5-413E-AE21-392212F92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54" y="2925738"/>
            <a:ext cx="9649072" cy="232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85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독립변수 예측 방식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09521" y="1485579"/>
            <a:ext cx="10971372" cy="4608511"/>
          </a:xfrm>
        </p:spPr>
        <p:txBody>
          <a:bodyPr>
            <a:normAutofit/>
          </a:bodyPr>
          <a:lstStyle/>
          <a:p>
            <a:pPr marL="0" indent="0"/>
            <a:r>
              <a:rPr lang="ko-KR" altLang="en-US" b="1" i="0" dirty="0">
                <a:cs typeface="Arial" panose="020B0604020202020204" pitchFamily="34" charset="0"/>
              </a:rPr>
              <a:t>그러나</a:t>
            </a:r>
            <a:r>
              <a:rPr lang="en-US" altLang="ko-KR" b="1" i="0" dirty="0">
                <a:cs typeface="Arial" panose="020B0604020202020204" pitchFamily="34" charset="0"/>
              </a:rPr>
              <a:t>, </a:t>
            </a:r>
            <a:r>
              <a:rPr lang="ko-KR" altLang="en-US" b="1" i="0" dirty="0" err="1">
                <a:cs typeface="Arial" panose="020B0604020202020204" pitchFamily="34" charset="0"/>
              </a:rPr>
              <a:t>지수평활법으로</a:t>
            </a:r>
            <a:r>
              <a:rPr lang="ko-KR" altLang="en-US" b="1" i="0" dirty="0">
                <a:cs typeface="Arial" panose="020B0604020202020204" pitchFamily="34" charset="0"/>
              </a:rPr>
              <a:t> 진행한 </a:t>
            </a:r>
            <a:r>
              <a:rPr lang="en-US" altLang="ko-KR" b="1" i="0" dirty="0">
                <a:cs typeface="Arial" panose="020B0604020202020204" pitchFamily="34" charset="0"/>
              </a:rPr>
              <a:t>1</a:t>
            </a:r>
            <a:r>
              <a:rPr lang="ko-KR" altLang="en-US" b="1" i="0" dirty="0">
                <a:cs typeface="Arial" panose="020B0604020202020204" pitchFamily="34" charset="0"/>
              </a:rPr>
              <a:t>차 모델링의 방어율</a:t>
            </a:r>
            <a:r>
              <a:rPr lang="en-US" altLang="ko-KR" b="1" i="0" dirty="0">
                <a:cs typeface="Arial" panose="020B0604020202020204" pitchFamily="34" charset="0"/>
              </a:rPr>
              <a:t>, </a:t>
            </a:r>
            <a:r>
              <a:rPr lang="ko-KR" altLang="en-US" b="1" i="0" dirty="0">
                <a:cs typeface="Arial" panose="020B0604020202020204" pitchFamily="34" charset="0"/>
              </a:rPr>
              <a:t>타율 </a:t>
            </a:r>
            <a:r>
              <a:rPr lang="ko-KR" altLang="en-US" b="1" i="0" dirty="0" err="1">
                <a:cs typeface="Arial" panose="020B0604020202020204" pitchFamily="34" charset="0"/>
              </a:rPr>
              <a:t>예측값의</a:t>
            </a:r>
            <a:r>
              <a:rPr lang="ko-KR" altLang="en-US" b="1" i="0" dirty="0">
                <a:cs typeface="Arial" panose="020B0604020202020204" pitchFamily="34" charset="0"/>
              </a:rPr>
              <a:t> 비현실성</a:t>
            </a:r>
            <a:r>
              <a:rPr lang="en-US" altLang="ko-KR" b="1" i="0" dirty="0">
                <a:cs typeface="Arial" panose="020B0604020202020204" pitchFamily="34" charset="0"/>
              </a:rPr>
              <a:t>! </a:t>
            </a:r>
            <a:r>
              <a:rPr lang="en-US" altLang="ko-KR" b="1" i="0" dirty="0"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b="1" i="0" dirty="0">
                <a:cs typeface="Arial" panose="020B0604020202020204" pitchFamily="34" charset="0"/>
                <a:sym typeface="Wingdings" panose="05000000000000000000" pitchFamily="2" charset="2"/>
              </a:rPr>
              <a:t>다른 방식 </a:t>
            </a: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B00CB3-5372-452F-876D-33CF9B74B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6"/>
          <a:stretch/>
        </p:blipFill>
        <p:spPr>
          <a:xfrm>
            <a:off x="3502918" y="2177181"/>
            <a:ext cx="5184576" cy="46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78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독립변수 예측 방식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09521" y="1485579"/>
            <a:ext cx="10971372" cy="4608511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b="1" i="0" dirty="0">
                <a:cs typeface="Arial" panose="020B0604020202020204" pitchFamily="34" charset="0"/>
              </a:rPr>
              <a:t>4. </a:t>
            </a:r>
            <a:r>
              <a:rPr lang="ko-KR" altLang="en-US" b="1" i="0" dirty="0">
                <a:cs typeface="Arial" panose="020B0604020202020204" pitchFamily="34" charset="0"/>
              </a:rPr>
              <a:t>실제 활용 방식</a:t>
            </a:r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ko-KR" altLang="en-US" i="0" dirty="0">
                <a:cs typeface="Arial" panose="020B0604020202020204" pitchFamily="34" charset="0"/>
              </a:rPr>
              <a:t>문제 </a:t>
            </a:r>
            <a:r>
              <a:rPr lang="en-US" altLang="ko-KR" i="0" dirty="0">
                <a:cs typeface="Arial" panose="020B0604020202020204" pitchFamily="34" charset="0"/>
              </a:rPr>
              <a:t>: </a:t>
            </a:r>
            <a:r>
              <a:rPr lang="ko-KR" altLang="en-US" i="0" dirty="0">
                <a:cs typeface="Arial" panose="020B0604020202020204" pitchFamily="34" charset="0"/>
              </a:rPr>
              <a:t>우리는 </a:t>
            </a:r>
            <a:r>
              <a:rPr lang="en-US" altLang="ko-KR" i="0" dirty="0">
                <a:cs typeface="Arial" panose="020B0604020202020204" pitchFamily="34" charset="0"/>
              </a:rPr>
              <a:t>Test data</a:t>
            </a:r>
            <a:r>
              <a:rPr lang="ko-KR" altLang="en-US" i="0" dirty="0">
                <a:cs typeface="Arial" panose="020B0604020202020204" pitchFamily="34" charset="0"/>
              </a:rPr>
              <a:t> 경기일자의 </a:t>
            </a:r>
            <a:r>
              <a:rPr lang="en-US" altLang="ko-KR" i="0" dirty="0">
                <a:cs typeface="Arial" panose="020B0604020202020204" pitchFamily="34" charset="0"/>
              </a:rPr>
              <a:t>X </a:t>
            </a:r>
            <a:r>
              <a:rPr lang="ko-KR" altLang="en-US" i="0" dirty="0">
                <a:cs typeface="Arial" panose="020B0604020202020204" pitchFamily="34" charset="0"/>
              </a:rPr>
              <a:t>값들이 없다</a:t>
            </a:r>
            <a:r>
              <a:rPr lang="en-US" altLang="ko-KR" i="0" dirty="0">
                <a:cs typeface="Arial" panose="020B0604020202020204" pitchFamily="34" charset="0"/>
              </a:rPr>
              <a:t>!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ko-KR" altLang="en-US" i="0" dirty="0">
                <a:cs typeface="Arial" panose="020B0604020202020204" pitchFamily="34" charset="0"/>
              </a:rPr>
              <a:t>해결 </a:t>
            </a:r>
            <a:r>
              <a:rPr lang="en-US" altLang="ko-KR" i="0" dirty="0">
                <a:cs typeface="Arial" panose="020B0604020202020204" pitchFamily="34" charset="0"/>
              </a:rPr>
              <a:t>1) Test</a:t>
            </a:r>
            <a:r>
              <a:rPr lang="ko-KR" altLang="en-US" i="0" dirty="0">
                <a:cs typeface="Arial" panose="020B0604020202020204" pitchFamily="34" charset="0"/>
              </a:rPr>
              <a:t> 시점의 </a:t>
            </a:r>
            <a:r>
              <a:rPr lang="en-US" altLang="ko-KR" i="0" dirty="0">
                <a:cs typeface="Arial" panose="020B0604020202020204" pitchFamily="34" charset="0"/>
              </a:rPr>
              <a:t>X</a:t>
            </a:r>
            <a:r>
              <a:rPr lang="ko-KR" altLang="en-US" i="0" dirty="0">
                <a:cs typeface="Arial" panose="020B0604020202020204" pitchFamily="34" charset="0"/>
              </a:rPr>
              <a:t>변수들을 모두 예측하자 </a:t>
            </a:r>
            <a:r>
              <a:rPr lang="en-US" altLang="ko-KR" i="0" dirty="0">
                <a:cs typeface="Arial" panose="020B0604020202020204" pitchFamily="34" charset="0"/>
              </a:rPr>
              <a:t>(</a:t>
            </a:r>
            <a:r>
              <a:rPr lang="ko-KR" altLang="en-US" i="0" dirty="0" err="1">
                <a:cs typeface="Arial" panose="020B0604020202020204" pitchFamily="34" charset="0"/>
              </a:rPr>
              <a:t>지수평활법</a:t>
            </a:r>
            <a:r>
              <a:rPr lang="en-US" altLang="ko-KR" i="0" dirty="0">
                <a:cs typeface="Arial" panose="020B0604020202020204" pitchFamily="34" charset="0"/>
              </a:rPr>
              <a:t>)</a:t>
            </a:r>
            <a:r>
              <a:rPr lang="ko-KR" altLang="en-US" i="0" dirty="0">
                <a:cs typeface="Arial" panose="020B0604020202020204" pitchFamily="34" charset="0"/>
              </a:rPr>
              <a:t> </a:t>
            </a:r>
            <a:r>
              <a:rPr lang="en-US" altLang="ko-KR" i="0" dirty="0">
                <a:cs typeface="Arial" panose="020B0604020202020204" pitchFamily="34" charset="0"/>
              </a:rPr>
              <a:t>: NO!</a:t>
            </a:r>
          </a:p>
          <a:p>
            <a:pPr marL="0" indent="0"/>
            <a:r>
              <a:rPr lang="ko-KR" altLang="en-US" i="0" dirty="0">
                <a:cs typeface="Arial" panose="020B0604020202020204" pitchFamily="34" charset="0"/>
              </a:rPr>
              <a:t>해결 </a:t>
            </a:r>
            <a:r>
              <a:rPr lang="en-US" altLang="ko-KR" i="0" dirty="0">
                <a:cs typeface="Arial" panose="020B0604020202020204" pitchFamily="34" charset="0"/>
              </a:rPr>
              <a:t>2) Test </a:t>
            </a:r>
            <a:r>
              <a:rPr lang="ko-KR" altLang="en-US" i="0" dirty="0">
                <a:cs typeface="Arial" panose="020B0604020202020204" pitchFamily="34" charset="0"/>
              </a:rPr>
              <a:t>시점의 </a:t>
            </a:r>
            <a:r>
              <a:rPr lang="en-US" altLang="ko-KR" i="0" dirty="0">
                <a:cs typeface="Arial" panose="020B0604020202020204" pitchFamily="34" charset="0"/>
              </a:rPr>
              <a:t>X</a:t>
            </a:r>
            <a:r>
              <a:rPr lang="ko-KR" altLang="en-US" i="0" dirty="0">
                <a:cs typeface="Arial" panose="020B0604020202020204" pitchFamily="34" charset="0"/>
              </a:rPr>
              <a:t>변수들을 예측하지 않는 새로운 방식 </a:t>
            </a:r>
            <a:r>
              <a:rPr lang="en-US" altLang="ko-KR" i="0" dirty="0">
                <a:cs typeface="Arial" panose="020B0604020202020204" pitchFamily="34" charset="0"/>
              </a:rPr>
              <a:t>!</a:t>
            </a:r>
          </a:p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 </a:t>
            </a:r>
          </a:p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           </a:t>
            </a:r>
          </a:p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Train / Test </a:t>
            </a:r>
            <a:r>
              <a:rPr lang="ko-KR" altLang="en-US" i="0" dirty="0">
                <a:cs typeface="Arial" panose="020B0604020202020204" pitchFamily="34" charset="0"/>
              </a:rPr>
              <a:t>모두 </a:t>
            </a:r>
            <a:r>
              <a:rPr lang="en-US" altLang="ko-KR" i="0" dirty="0">
                <a:cs typeface="Arial" panose="020B0604020202020204" pitchFamily="34" charset="0"/>
              </a:rPr>
              <a:t>(T-1)</a:t>
            </a:r>
            <a:r>
              <a:rPr lang="ko-KR" altLang="en-US" i="0" dirty="0">
                <a:cs typeface="Arial" panose="020B0604020202020204" pitchFamily="34" charset="0"/>
              </a:rPr>
              <a:t>시점의 독립변수로 </a:t>
            </a:r>
            <a:r>
              <a:rPr lang="en-US" altLang="ko-KR" i="0" dirty="0">
                <a:cs typeface="Arial" panose="020B0604020202020204" pitchFamily="34" charset="0"/>
              </a:rPr>
              <a:t>T</a:t>
            </a:r>
            <a:r>
              <a:rPr lang="ko-KR" altLang="en-US" i="0" dirty="0">
                <a:cs typeface="Arial" panose="020B0604020202020204" pitchFamily="34" charset="0"/>
              </a:rPr>
              <a:t>시점의 종속변수를 예측하자</a:t>
            </a:r>
            <a:r>
              <a:rPr lang="en-US" altLang="ko-KR" i="0" dirty="0">
                <a:cs typeface="Arial" panose="020B0604020202020204" pitchFamily="34" charset="0"/>
              </a:rPr>
              <a:t>!</a:t>
            </a:r>
          </a:p>
          <a:p>
            <a:pPr marL="0" indent="0"/>
            <a:r>
              <a:rPr lang="ko-KR" altLang="en-US" i="0" dirty="0">
                <a:cs typeface="Arial" panose="020B0604020202020204" pitchFamily="34" charset="0"/>
              </a:rPr>
              <a:t>데이터셋의 </a:t>
            </a:r>
            <a:r>
              <a:rPr lang="en-US" altLang="ko-KR" i="0" dirty="0">
                <a:cs typeface="Arial" panose="020B0604020202020204" pitchFamily="34" charset="0"/>
              </a:rPr>
              <a:t>X</a:t>
            </a:r>
            <a:r>
              <a:rPr lang="ko-KR" altLang="en-US" i="0" dirty="0">
                <a:cs typeface="Arial" panose="020B0604020202020204" pitchFamily="34" charset="0"/>
              </a:rPr>
              <a:t>값이 </a:t>
            </a:r>
            <a:r>
              <a:rPr lang="en-US" altLang="ko-KR" i="0" dirty="0">
                <a:cs typeface="Arial" panose="020B0604020202020204" pitchFamily="34" charset="0"/>
              </a:rPr>
              <a:t>(T-1)</a:t>
            </a:r>
            <a:r>
              <a:rPr lang="ko-KR" altLang="en-US" i="0" dirty="0">
                <a:cs typeface="Arial" panose="020B0604020202020204" pitchFamily="34" charset="0"/>
              </a:rPr>
              <a:t>시점의 값이면 </a:t>
            </a:r>
            <a:r>
              <a:rPr lang="en-US" altLang="ko-KR" i="0" dirty="0">
                <a:cs typeface="Arial" panose="020B0604020202020204" pitchFamily="34" charset="0"/>
              </a:rPr>
              <a:t>Y</a:t>
            </a:r>
            <a:r>
              <a:rPr lang="ko-KR" altLang="en-US" i="0" dirty="0">
                <a:cs typeface="Arial" panose="020B0604020202020204" pitchFamily="34" charset="0"/>
              </a:rPr>
              <a:t>값은 </a:t>
            </a:r>
            <a:r>
              <a:rPr lang="en-US" altLang="ko-KR" i="0" dirty="0">
                <a:cs typeface="Arial" panose="020B0604020202020204" pitchFamily="34" charset="0"/>
              </a:rPr>
              <a:t>(T-1) </a:t>
            </a:r>
            <a:r>
              <a:rPr lang="ko-KR" altLang="en-US" i="0" dirty="0">
                <a:cs typeface="Arial" panose="020B0604020202020204" pitchFamily="34" charset="0"/>
              </a:rPr>
              <a:t>시점의 </a:t>
            </a:r>
            <a:r>
              <a:rPr lang="en-US" altLang="ko-KR" i="0" dirty="0">
                <a:cs typeface="Arial" panose="020B0604020202020204" pitchFamily="34" charset="0"/>
              </a:rPr>
              <a:t>Y </a:t>
            </a:r>
            <a:r>
              <a:rPr lang="ko-KR" altLang="en-US" i="0" dirty="0">
                <a:cs typeface="Arial" panose="020B0604020202020204" pitchFamily="34" charset="0"/>
              </a:rPr>
              <a:t>대신 </a:t>
            </a:r>
            <a:r>
              <a:rPr lang="en-US" altLang="ko-KR" i="0" dirty="0">
                <a:cs typeface="Arial" panose="020B0604020202020204" pitchFamily="34" charset="0"/>
              </a:rPr>
              <a:t>T</a:t>
            </a:r>
            <a:r>
              <a:rPr lang="ko-KR" altLang="en-US" i="0" dirty="0">
                <a:cs typeface="Arial" panose="020B0604020202020204" pitchFamily="34" charset="0"/>
              </a:rPr>
              <a:t>시점의 </a:t>
            </a:r>
            <a:r>
              <a:rPr lang="en-US" altLang="ko-KR" i="0" dirty="0">
                <a:cs typeface="Arial" panose="020B0604020202020204" pitchFamily="34" charset="0"/>
              </a:rPr>
              <a:t>Y!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: </a:t>
            </a:r>
            <a:r>
              <a:rPr lang="ko-KR" altLang="en-US" i="0" dirty="0">
                <a:cs typeface="Arial" panose="020B0604020202020204" pitchFamily="34" charset="0"/>
              </a:rPr>
              <a:t>다음 슬라이드에서 실제 예시를 보자</a:t>
            </a:r>
            <a:r>
              <a:rPr lang="en-US" altLang="ko-KR" i="0" dirty="0">
                <a:cs typeface="Arial" panose="020B0604020202020204" pitchFamily="34" charset="0"/>
              </a:rPr>
              <a:t>!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9317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독립변수 예측 방식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09521" y="1485579"/>
            <a:ext cx="10971372" cy="4608511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b="1" i="0" dirty="0">
                <a:cs typeface="Arial" panose="020B0604020202020204" pitchFamily="34" charset="0"/>
              </a:rPr>
              <a:t>4. </a:t>
            </a:r>
            <a:r>
              <a:rPr lang="ko-KR" altLang="en-US" b="1" i="0" dirty="0">
                <a:cs typeface="Arial" panose="020B0604020202020204" pitchFamily="34" charset="0"/>
              </a:rPr>
              <a:t>실제 활용 방식</a:t>
            </a:r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Player ID</a:t>
            </a:r>
            <a:r>
              <a:rPr lang="ko-KR" altLang="en-US" i="0" dirty="0">
                <a:cs typeface="Arial" panose="020B0604020202020204" pitchFamily="34" charset="0"/>
              </a:rPr>
              <a:t> </a:t>
            </a:r>
            <a:r>
              <a:rPr lang="en-US" altLang="ko-KR" i="0" dirty="0">
                <a:cs typeface="Arial" panose="020B0604020202020204" pitchFamily="34" charset="0"/>
              </a:rPr>
              <a:t>50054</a:t>
            </a:r>
            <a:r>
              <a:rPr lang="ko-KR" altLang="en-US" i="0" dirty="0">
                <a:cs typeface="Arial" panose="020B0604020202020204" pitchFamily="34" charset="0"/>
              </a:rPr>
              <a:t> </a:t>
            </a:r>
            <a:r>
              <a:rPr lang="en-US" altLang="ko-KR" i="0" dirty="0">
                <a:cs typeface="Arial" panose="020B0604020202020204" pitchFamily="34" charset="0"/>
              </a:rPr>
              <a:t>(</a:t>
            </a:r>
            <a:r>
              <a:rPr lang="ko-KR" altLang="en-US" i="0" dirty="0">
                <a:cs typeface="Arial" panose="020B0604020202020204" pitchFamily="34" charset="0"/>
              </a:rPr>
              <a:t>타자</a:t>
            </a:r>
            <a:r>
              <a:rPr lang="en-US" altLang="ko-KR" i="0" dirty="0">
                <a:cs typeface="Arial" panose="020B0604020202020204" pitchFamily="34" charset="0"/>
              </a:rPr>
              <a:t>)</a:t>
            </a:r>
            <a:r>
              <a:rPr lang="ko-KR" altLang="en-US" i="0" dirty="0">
                <a:cs typeface="Arial" panose="020B0604020202020204" pitchFamily="34" charset="0"/>
              </a:rPr>
              <a:t>의 예시</a:t>
            </a:r>
            <a:r>
              <a:rPr lang="en-US" altLang="ko-KR" i="0" dirty="0">
                <a:cs typeface="Arial" panose="020B0604020202020204" pitchFamily="34" charset="0"/>
              </a:rPr>
              <a:t>. </a:t>
            </a:r>
            <a:r>
              <a:rPr lang="ko-KR" altLang="en-US" i="0" dirty="0">
                <a:cs typeface="Arial" panose="020B0604020202020204" pitchFamily="34" charset="0"/>
              </a:rPr>
              <a:t>타율 예측 시 두 종속변수 </a:t>
            </a:r>
            <a:r>
              <a:rPr lang="en-US" altLang="ko-KR" i="0" dirty="0">
                <a:cs typeface="Arial" panose="020B0604020202020204" pitchFamily="34" charset="0"/>
              </a:rPr>
              <a:t>(</a:t>
            </a:r>
            <a:r>
              <a:rPr lang="ko-KR" altLang="en-US" i="0" dirty="0">
                <a:cs typeface="Arial" panose="020B0604020202020204" pitchFamily="34" charset="0"/>
              </a:rPr>
              <a:t>타율의 분모인 </a:t>
            </a:r>
            <a:r>
              <a:rPr lang="en-US" altLang="ko-KR" i="0" dirty="0">
                <a:cs typeface="Arial" panose="020B0604020202020204" pitchFamily="34" charset="0"/>
              </a:rPr>
              <a:t>AB, </a:t>
            </a:r>
            <a:r>
              <a:rPr lang="ko-KR" altLang="en-US" i="0" dirty="0">
                <a:cs typeface="Arial" panose="020B0604020202020204" pitchFamily="34" charset="0"/>
              </a:rPr>
              <a:t>분자인 </a:t>
            </a:r>
            <a:r>
              <a:rPr lang="en-US" altLang="ko-KR" i="0" dirty="0">
                <a:cs typeface="Arial" panose="020B0604020202020204" pitchFamily="34" charset="0"/>
              </a:rPr>
              <a:t>HIT </a:t>
            </a:r>
            <a:r>
              <a:rPr lang="ko-KR" altLang="en-US" i="0" dirty="0">
                <a:cs typeface="Arial" panose="020B0604020202020204" pitchFamily="34" charset="0"/>
              </a:rPr>
              <a:t>예측</a:t>
            </a:r>
            <a:r>
              <a:rPr lang="en-US" altLang="ko-KR" i="0" dirty="0">
                <a:cs typeface="Arial" panose="020B0604020202020204" pitchFamily="34" charset="0"/>
              </a:rPr>
              <a:t>!)</a:t>
            </a: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r>
              <a:rPr lang="en-US" altLang="ko-KR" b="1" i="0" dirty="0">
                <a:cs typeface="Arial" panose="020B0604020202020204" pitchFamily="34" charset="0"/>
              </a:rPr>
              <a:t>                                                            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E30BF3-FE32-4AD8-84AD-EB3FE4389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78" y="2813660"/>
            <a:ext cx="5303119" cy="2880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2509F6-21EE-4387-B4A5-BA530EAED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33" y="2761272"/>
            <a:ext cx="5303119" cy="2985096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1069018-45BE-44A6-9FA6-EE86171ED7EA}"/>
              </a:ext>
            </a:extLst>
          </p:cNvPr>
          <p:cNvSpPr/>
          <p:nvPr/>
        </p:nvSpPr>
        <p:spPr>
          <a:xfrm>
            <a:off x="6095206" y="3736712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78FFEB-993C-419F-84C4-663A3C9CB8F3}"/>
              </a:ext>
            </a:extLst>
          </p:cNvPr>
          <p:cNvSpPr txBox="1"/>
          <p:nvPr/>
        </p:nvSpPr>
        <p:spPr>
          <a:xfrm>
            <a:off x="1680425" y="5880768"/>
            <a:ext cx="9900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원래 데이터 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같은 시점의 </a:t>
            </a:r>
            <a:r>
              <a:rPr lang="en-US" altLang="ko-KR" b="1" dirty="0">
                <a:solidFill>
                  <a:srgbClr val="FF0000"/>
                </a:solidFill>
              </a:rPr>
              <a:t>X</a:t>
            </a:r>
            <a:r>
              <a:rPr lang="ko-KR" altLang="en-US" b="1" dirty="0">
                <a:solidFill>
                  <a:srgbClr val="FF0000"/>
                </a:solidFill>
              </a:rPr>
              <a:t>와 </a:t>
            </a:r>
            <a:r>
              <a:rPr lang="en-US" altLang="ko-KR" b="1" dirty="0">
                <a:solidFill>
                  <a:srgbClr val="FF0000"/>
                </a:solidFill>
              </a:rPr>
              <a:t>Y </a:t>
            </a:r>
            <a:r>
              <a:rPr lang="en-US" altLang="ko-KR" dirty="0"/>
              <a:t>                                    </a:t>
            </a:r>
            <a:r>
              <a:rPr lang="ko-KR" altLang="en-US" b="1" dirty="0"/>
              <a:t>변경 데이터 </a:t>
            </a:r>
            <a:r>
              <a:rPr lang="en-US" altLang="ko-KR" b="1" dirty="0"/>
              <a:t>: </a:t>
            </a:r>
            <a:r>
              <a:rPr lang="en-US" altLang="ko-KR" b="1" dirty="0">
                <a:solidFill>
                  <a:srgbClr val="FF0000"/>
                </a:solidFill>
              </a:rPr>
              <a:t>(T-1)</a:t>
            </a:r>
            <a:r>
              <a:rPr lang="ko-KR" altLang="en-US" b="1" dirty="0">
                <a:solidFill>
                  <a:srgbClr val="FF0000"/>
                </a:solidFill>
              </a:rPr>
              <a:t>시점의 </a:t>
            </a:r>
            <a:r>
              <a:rPr lang="en-US" altLang="ko-KR" b="1" dirty="0">
                <a:solidFill>
                  <a:srgbClr val="FF0000"/>
                </a:solidFill>
              </a:rPr>
              <a:t>X, T</a:t>
            </a:r>
            <a:r>
              <a:rPr lang="ko-KR" altLang="en-US" b="1" dirty="0">
                <a:solidFill>
                  <a:srgbClr val="FF0000"/>
                </a:solidFill>
              </a:rPr>
              <a:t>시점의 </a:t>
            </a:r>
            <a:r>
              <a:rPr lang="en-US" altLang="ko-KR" b="1" dirty="0">
                <a:solidFill>
                  <a:srgbClr val="FF0000"/>
                </a:solidFill>
              </a:rPr>
              <a:t>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596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독립변수 예측 방식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09520" y="1485578"/>
            <a:ext cx="10971372" cy="4608511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b="1" i="0" dirty="0">
                <a:cs typeface="Arial" panose="020B0604020202020204" pitchFamily="34" charset="0"/>
              </a:rPr>
              <a:t>4. </a:t>
            </a:r>
            <a:r>
              <a:rPr lang="ko-KR" altLang="en-US" b="1" i="0" dirty="0">
                <a:cs typeface="Arial" panose="020B0604020202020204" pitchFamily="34" charset="0"/>
              </a:rPr>
              <a:t>실제 활용 방식 </a:t>
            </a:r>
            <a:r>
              <a:rPr lang="en-US" altLang="ko-KR" b="1" i="0" dirty="0">
                <a:cs typeface="Arial" panose="020B0604020202020204" pitchFamily="34" charset="0"/>
              </a:rPr>
              <a:t>(</a:t>
            </a:r>
            <a:r>
              <a:rPr lang="ko-KR" altLang="en-US" b="1" i="0" dirty="0">
                <a:cs typeface="Arial" panose="020B0604020202020204" pitchFamily="34" charset="0"/>
              </a:rPr>
              <a:t>최종 </a:t>
            </a:r>
            <a:r>
              <a:rPr lang="en-US" altLang="ko-KR" b="1" i="0" dirty="0" err="1">
                <a:cs typeface="Arial" panose="020B0604020202020204" pitchFamily="34" charset="0"/>
              </a:rPr>
              <a:t>pitcher_test</a:t>
            </a:r>
            <a:r>
              <a:rPr lang="en-US" altLang="ko-KR" b="1" i="0" dirty="0">
                <a:cs typeface="Arial" panose="020B0604020202020204" pitchFamily="34" charset="0"/>
              </a:rPr>
              <a:t>,</a:t>
            </a:r>
            <a:r>
              <a:rPr lang="ko-KR" altLang="en-US" b="1" i="0" dirty="0">
                <a:cs typeface="Arial" panose="020B0604020202020204" pitchFamily="34" charset="0"/>
              </a:rPr>
              <a:t> </a:t>
            </a:r>
            <a:r>
              <a:rPr lang="en-US" altLang="ko-KR" b="1" i="0" dirty="0" err="1">
                <a:cs typeface="Arial" panose="020B0604020202020204" pitchFamily="34" charset="0"/>
              </a:rPr>
              <a:t>batter_test</a:t>
            </a:r>
            <a:r>
              <a:rPr lang="en-US" altLang="ko-KR" b="1" i="0" dirty="0">
                <a:cs typeface="Arial" panose="020B0604020202020204" pitchFamily="34" charset="0"/>
              </a:rPr>
              <a:t> ,</a:t>
            </a:r>
            <a:r>
              <a:rPr lang="ko-KR" altLang="en-US" b="1" i="0" dirty="0">
                <a:cs typeface="Arial" panose="020B0604020202020204" pitchFamily="34" charset="0"/>
              </a:rPr>
              <a:t>첫 </a:t>
            </a:r>
            <a:r>
              <a:rPr lang="en-US" altLang="ko-KR" b="1" i="0" dirty="0">
                <a:cs typeface="Arial" panose="020B0604020202020204" pitchFamily="34" charset="0"/>
              </a:rPr>
              <a:t>19</a:t>
            </a:r>
            <a:r>
              <a:rPr lang="ko-KR" altLang="en-US" b="1" i="0" dirty="0">
                <a:cs typeface="Arial" panose="020B0604020202020204" pitchFamily="34" charset="0"/>
              </a:rPr>
              <a:t>행</a:t>
            </a:r>
            <a:r>
              <a:rPr lang="en-US" altLang="ko-KR" b="1" i="0" dirty="0">
                <a:cs typeface="Arial" panose="020B0604020202020204" pitchFamily="34" charset="0"/>
              </a:rPr>
              <a:t>)</a:t>
            </a:r>
          </a:p>
          <a:p>
            <a:pPr marL="0" indent="0"/>
            <a:endParaRPr lang="en-US" altLang="ko-KR" b="1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CEDD5D-7AAC-455D-8304-3C7712131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70"/>
          <a:stretch/>
        </p:blipFill>
        <p:spPr>
          <a:xfrm>
            <a:off x="7247334" y="1989635"/>
            <a:ext cx="4943078" cy="46805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6883D1-F74F-4326-BF59-05930ED22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470" b="21149"/>
          <a:stretch/>
        </p:blipFill>
        <p:spPr>
          <a:xfrm>
            <a:off x="118542" y="1989634"/>
            <a:ext cx="6768752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65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4. </a:t>
            </a:r>
            <a:r>
              <a:rPr lang="ko-KR" altLang="en-US" dirty="0">
                <a:latin typeface="+mn-ea"/>
                <a:ea typeface="+mn-ea"/>
              </a:rPr>
              <a:t>모델링 과정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ko-KR" altLang="en-US" i="0" dirty="0">
                <a:cs typeface="Arial" panose="020B0604020202020204" pitchFamily="34" charset="0"/>
              </a:rPr>
              <a:t>자책 </a:t>
            </a:r>
            <a:r>
              <a:rPr lang="en-US" altLang="ko-KR" i="0" dirty="0">
                <a:cs typeface="Arial" panose="020B0604020202020204" pitchFamily="34" charset="0"/>
              </a:rPr>
              <a:t>/ </a:t>
            </a:r>
            <a:r>
              <a:rPr lang="ko-KR" altLang="en-US" i="0" dirty="0">
                <a:cs typeface="Arial" panose="020B0604020202020204" pitchFamily="34" charset="0"/>
              </a:rPr>
              <a:t>안타 예측 </a:t>
            </a:r>
            <a:r>
              <a:rPr lang="en-US" altLang="ko-KR" i="0" dirty="0">
                <a:cs typeface="Arial" panose="020B0604020202020204" pitchFamily="34" charset="0"/>
              </a:rPr>
              <a:t>: </a:t>
            </a:r>
            <a:r>
              <a:rPr lang="ko-KR" altLang="en-US" i="0" dirty="0">
                <a:cs typeface="Arial" panose="020B0604020202020204" pitchFamily="34" charset="0"/>
              </a:rPr>
              <a:t>회귀 모형</a:t>
            </a: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ko-KR" altLang="en-US" i="0" dirty="0">
                <a:solidFill>
                  <a:srgbClr val="FF0000"/>
                </a:solidFill>
                <a:cs typeface="Arial" panose="020B0604020202020204" pitchFamily="34" charset="0"/>
              </a:rPr>
              <a:t>후보 </a:t>
            </a:r>
            <a:r>
              <a:rPr lang="en-US" altLang="ko-KR" i="0" dirty="0">
                <a:solidFill>
                  <a:srgbClr val="FF0000"/>
                </a:solidFill>
                <a:cs typeface="Arial" panose="020B0604020202020204" pitchFamily="34" charset="0"/>
              </a:rPr>
              <a:t>1 : Linear Regression (Basis expansion </a:t>
            </a:r>
            <a:r>
              <a:rPr lang="ko-KR" altLang="en-US" i="0" dirty="0">
                <a:solidFill>
                  <a:srgbClr val="FF0000"/>
                </a:solidFill>
                <a:cs typeface="Arial" panose="020B0604020202020204" pitchFamily="34" charset="0"/>
              </a:rPr>
              <a:t>동반</a:t>
            </a:r>
            <a:r>
              <a:rPr lang="en-US" altLang="ko-KR" i="0" dirty="0">
                <a:solidFill>
                  <a:srgbClr val="FF0000"/>
                </a:solidFill>
                <a:cs typeface="Arial" panose="020B0604020202020204" pitchFamily="34" charset="0"/>
              </a:rPr>
              <a:t>)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Linear Regression </a:t>
            </a:r>
            <a:r>
              <a:rPr lang="ko-KR" altLang="en-US" i="0" dirty="0">
                <a:cs typeface="Arial" panose="020B0604020202020204" pitchFamily="34" charset="0"/>
              </a:rPr>
              <a:t>방식 </a:t>
            </a:r>
            <a:r>
              <a:rPr lang="en-US" altLang="ko-KR" i="0" dirty="0">
                <a:cs typeface="Arial" panose="020B0604020202020204" pitchFamily="34" charset="0"/>
              </a:rPr>
              <a:t>: Multiple Linear Regression, Ridge, Lasso , Bayesian Linear Regression, SVM Regression </a:t>
            </a:r>
            <a:r>
              <a:rPr lang="ko-KR" altLang="en-US" i="0" dirty="0">
                <a:cs typeface="Arial" panose="020B0604020202020204" pitchFamily="34" charset="0"/>
              </a:rPr>
              <a:t>등등 </a:t>
            </a:r>
            <a:r>
              <a:rPr lang="en-US" altLang="ko-KR" i="0" dirty="0">
                <a:cs typeface="Arial" panose="020B0604020202020204" pitchFamily="34" charset="0"/>
              </a:rPr>
              <a:t>:</a:t>
            </a:r>
          </a:p>
          <a:p>
            <a:pPr marL="457200" indent="-457200">
              <a:buAutoNum type="arabicParenR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US" altLang="ko-KR" i="0" dirty="0">
                <a:cs typeface="Arial" panose="020B0604020202020204" pitchFamily="34" charset="0"/>
              </a:rPr>
              <a:t> </a:t>
            </a:r>
            <a:r>
              <a:rPr lang="ko-KR" altLang="en-US" i="0" dirty="0">
                <a:cs typeface="Arial" panose="020B0604020202020204" pitchFamily="34" charset="0"/>
              </a:rPr>
              <a:t>아무리 </a:t>
            </a:r>
            <a:r>
              <a:rPr lang="en-US" altLang="ko-KR" i="0" dirty="0">
                <a:cs typeface="Arial" panose="020B0604020202020204" pitchFamily="34" charset="0"/>
              </a:rPr>
              <a:t>basis</a:t>
            </a:r>
            <a:r>
              <a:rPr lang="ko-KR" altLang="en-US" i="0" dirty="0">
                <a:cs typeface="Arial" panose="020B0604020202020204" pitchFamily="34" charset="0"/>
              </a:rPr>
              <a:t>를 확장한다고 해도 자책점 </a:t>
            </a:r>
            <a:r>
              <a:rPr lang="en-US" altLang="ko-KR" i="0" dirty="0">
                <a:cs typeface="Arial" panose="020B0604020202020204" pitchFamily="34" charset="0"/>
              </a:rPr>
              <a:t>/ </a:t>
            </a:r>
            <a:r>
              <a:rPr lang="ko-KR" altLang="en-US" i="0" dirty="0">
                <a:cs typeface="Arial" panose="020B0604020202020204" pitchFamily="34" charset="0"/>
              </a:rPr>
              <a:t>안타에 관한 회귀 선을 찾기가 어렵다</a:t>
            </a:r>
            <a:r>
              <a:rPr lang="en-US" altLang="ko-KR" i="0" dirty="0">
                <a:cs typeface="Arial" panose="020B0604020202020204" pitchFamily="34" charset="0"/>
              </a:rPr>
              <a:t>.</a:t>
            </a:r>
          </a:p>
          <a:p>
            <a:pPr marL="457200" indent="-457200">
              <a:buAutoNum type="arabicParenR"/>
            </a:pPr>
            <a:r>
              <a:rPr lang="ko-KR" altLang="en-US" i="0" dirty="0">
                <a:cs typeface="Arial" panose="020B0604020202020204" pitchFamily="34" charset="0"/>
              </a:rPr>
              <a:t>가용 변수들과 종속변수 간의 </a:t>
            </a:r>
            <a:r>
              <a:rPr lang="en-US" altLang="ko-KR" i="0" dirty="0">
                <a:cs typeface="Arial" panose="020B0604020202020204" pitchFamily="34" charset="0"/>
              </a:rPr>
              <a:t>“</a:t>
            </a:r>
            <a:r>
              <a:rPr lang="ko-KR" altLang="en-US" i="0" dirty="0">
                <a:cs typeface="Arial" panose="020B0604020202020204" pitchFamily="34" charset="0"/>
              </a:rPr>
              <a:t>선형</a:t>
            </a:r>
            <a:r>
              <a:rPr lang="en-US" altLang="ko-KR" i="0" dirty="0">
                <a:cs typeface="Arial" panose="020B0604020202020204" pitchFamily="34" charset="0"/>
              </a:rPr>
              <a:t>” </a:t>
            </a:r>
            <a:r>
              <a:rPr lang="ko-KR" altLang="en-US" i="0" dirty="0">
                <a:cs typeface="Arial" panose="020B0604020202020204" pitchFamily="34" charset="0"/>
              </a:rPr>
              <a:t>상관관계가 높지 않다</a:t>
            </a:r>
            <a:r>
              <a:rPr lang="en-US" altLang="ko-KR" i="0" dirty="0">
                <a:cs typeface="Arial" panose="020B0604020202020204" pitchFamily="34" charset="0"/>
              </a:rPr>
              <a:t>.</a:t>
            </a:r>
          </a:p>
          <a:p>
            <a:pPr marL="457200" indent="-457200">
              <a:buAutoNum type="arabicParenR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: </a:t>
            </a:r>
            <a:r>
              <a:rPr lang="ko-KR" altLang="en-US" i="0" dirty="0">
                <a:cs typeface="Arial" panose="020B0604020202020204" pitchFamily="34" charset="0"/>
              </a:rPr>
              <a:t>한계 명확</a:t>
            </a:r>
            <a:r>
              <a:rPr lang="en-US" altLang="ko-KR" i="0" dirty="0">
                <a:cs typeface="Arial" panose="020B0604020202020204" pitchFamily="34" charset="0"/>
              </a:rPr>
              <a:t>! </a:t>
            </a:r>
            <a:r>
              <a:rPr lang="ko-KR" altLang="en-US" i="0" dirty="0">
                <a:cs typeface="Arial" panose="020B0604020202020204" pitchFamily="34" charset="0"/>
              </a:rPr>
              <a:t>활용하지 </a:t>
            </a:r>
            <a:r>
              <a:rPr lang="en-US" altLang="ko-KR" i="0" dirty="0">
                <a:cs typeface="Arial" panose="020B0604020202020204" pitchFamily="34" charset="0"/>
              </a:rPr>
              <a:t>X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775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4. </a:t>
            </a:r>
            <a:r>
              <a:rPr lang="ko-KR" altLang="en-US" dirty="0">
                <a:latin typeface="+mn-ea"/>
                <a:ea typeface="+mn-ea"/>
              </a:rPr>
              <a:t>모델링 과정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ko-KR" altLang="en-US" i="0" dirty="0">
                <a:solidFill>
                  <a:srgbClr val="FF0000"/>
                </a:solidFill>
                <a:cs typeface="Arial" panose="020B0604020202020204" pitchFamily="34" charset="0"/>
              </a:rPr>
              <a:t>후보 </a:t>
            </a:r>
            <a:r>
              <a:rPr lang="en-US" altLang="ko-KR" i="0" dirty="0">
                <a:solidFill>
                  <a:srgbClr val="FF0000"/>
                </a:solidFill>
                <a:cs typeface="Arial" panose="020B0604020202020204" pitchFamily="34" charset="0"/>
              </a:rPr>
              <a:t>2 : Regression Tree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변수들을 기준으로 이진 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(Binary) 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결정 경계를 나누는 방식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. </a:t>
            </a:r>
          </a:p>
          <a:p>
            <a:pPr marL="0" indent="0"/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세분화의 기준 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: 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분류로 인해서 각 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node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 안의 이질성 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(Entropy / Impurity)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가 얼마나 변화하였는가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!</a:t>
            </a: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997FBB-3E27-468B-9585-D020EDA7D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43" y="1916016"/>
            <a:ext cx="8740524" cy="302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11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4. </a:t>
            </a:r>
            <a:r>
              <a:rPr lang="ko-KR" altLang="en-US" dirty="0">
                <a:latin typeface="+mn-ea"/>
                <a:ea typeface="+mn-ea"/>
              </a:rPr>
              <a:t>모델링 과정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/>
            <a:r>
              <a:rPr lang="ko-KR" altLang="en-US" i="0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후보 </a:t>
            </a:r>
            <a:r>
              <a:rPr lang="en-US" altLang="ko-KR" i="0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2 : Regression Tree</a:t>
            </a: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장점 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: </a:t>
            </a:r>
            <a:r>
              <a:rPr lang="ko-KR" altLang="en-US" i="0" dirty="0" err="1">
                <a:latin typeface="+mn-ea"/>
                <a:ea typeface="+mn-ea"/>
                <a:cs typeface="Arial" panose="020B0604020202020204" pitchFamily="34" charset="0"/>
              </a:rPr>
              <a:t>해석력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직관적 이해 </a:t>
            </a:r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단점 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: 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훈련 데이터에 매우 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overfitting 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하는 경향이 있다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.</a:t>
            </a: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해결방식 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: Ensemble method (Tree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의 </a:t>
            </a:r>
            <a:r>
              <a:rPr lang="ko-KR" altLang="en-US" i="0" dirty="0" err="1">
                <a:latin typeface="+mn-ea"/>
                <a:ea typeface="+mn-ea"/>
                <a:cs typeface="Arial" panose="020B0604020202020204" pitchFamily="34" charset="0"/>
              </a:rPr>
              <a:t>예측값들을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 결합하는 방식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)</a:t>
            </a: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r>
              <a:rPr lang="ko-KR" altLang="en-US" b="1" i="0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최종 모델 </a:t>
            </a:r>
            <a:r>
              <a:rPr lang="en-US" altLang="ko-KR" b="1" i="0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: Ensemble method </a:t>
            </a: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Bagging : Bootstrap Aggregating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의 준말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.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M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개의 </a:t>
            </a:r>
            <a:r>
              <a:rPr lang="en-US" altLang="ko-KR" i="0" dirty="0" err="1">
                <a:latin typeface="+mn-ea"/>
                <a:ea typeface="+mn-ea"/>
                <a:cs typeface="Arial" panose="020B0604020202020204" pitchFamily="34" charset="0"/>
              </a:rPr>
              <a:t>Booststrap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 Sample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에서의 결정 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Tree 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결과를 혼합</a:t>
            </a:r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Random Forest : Bootstrap Sample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의 특성상 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Bagging 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하위 모델들은 공분산이 크다는 점 보완</a:t>
            </a:r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Boosting : 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모델을 여러 번 훈련하는데 이전에 </a:t>
            </a:r>
            <a:r>
              <a:rPr lang="ko-KR" altLang="en-US" i="0" dirty="0" err="1">
                <a:latin typeface="+mn-ea"/>
                <a:ea typeface="+mn-ea"/>
                <a:cs typeface="Arial" panose="020B0604020202020204" pitchFamily="34" charset="0"/>
              </a:rPr>
              <a:t>오분류된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 데이터에 더 큰 가중치 부여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!</a:t>
            </a: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459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4. </a:t>
            </a:r>
            <a:r>
              <a:rPr lang="ko-KR" altLang="en-US" dirty="0">
                <a:latin typeface="+mn-ea"/>
                <a:ea typeface="+mn-ea"/>
              </a:rPr>
              <a:t>모델링 과정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/>
            <a:r>
              <a:rPr lang="ko-KR" altLang="en-US" i="0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앙상블 모델 중</a:t>
            </a:r>
            <a:r>
              <a:rPr lang="en-US" altLang="ko-KR" i="0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b="1" i="0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Random Forest, Light Gradient Boosting Method (LGBM) , </a:t>
            </a:r>
            <a:r>
              <a:rPr lang="en-US" altLang="ko-KR" b="1" i="0" dirty="0" err="1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XGBoost</a:t>
            </a:r>
            <a:r>
              <a:rPr lang="en-US" altLang="ko-KR" b="1" i="0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i="0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최종 선정</a:t>
            </a:r>
            <a:endParaRPr lang="en-US" altLang="ko-KR" i="0" dirty="0">
              <a:solidFill>
                <a:srgbClr val="FF0000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3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가지 모델 후보를 투수 데이터 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(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자책점 예측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)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타자 데이터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(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안타 예측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)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 양쪽에 적용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! </a:t>
            </a: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개별 타자의 안타 예측을 위한 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Light GBM 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모형의 예시</a:t>
            </a:r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107B11-9F20-4A42-8BC7-FA1B56D3A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55" b="65772"/>
          <a:stretch/>
        </p:blipFill>
        <p:spPr>
          <a:xfrm>
            <a:off x="609521" y="2802902"/>
            <a:ext cx="10971371" cy="242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51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4. </a:t>
            </a:r>
            <a:r>
              <a:rPr lang="ko-KR" altLang="en-US" dirty="0">
                <a:latin typeface="+mn-ea"/>
                <a:ea typeface="+mn-ea"/>
              </a:rPr>
              <a:t>모델링 과정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ko-KR" altLang="en-US" i="0" dirty="0">
                <a:cs typeface="Arial" panose="020B0604020202020204" pitchFamily="34" charset="0"/>
              </a:rPr>
              <a:t>이 때</a:t>
            </a:r>
            <a:r>
              <a:rPr lang="en-US" altLang="ko-KR" i="0" dirty="0">
                <a:cs typeface="Arial" panose="020B0604020202020204" pitchFamily="34" charset="0"/>
              </a:rPr>
              <a:t>, </a:t>
            </a:r>
            <a:r>
              <a:rPr lang="ko-KR" altLang="en-US" i="0" dirty="0">
                <a:cs typeface="Arial" panose="020B0604020202020204" pitchFamily="34" charset="0"/>
              </a:rPr>
              <a:t>각 모델에 </a:t>
            </a:r>
            <a:r>
              <a:rPr lang="en-US" altLang="ko-KR" i="0" dirty="0">
                <a:solidFill>
                  <a:srgbClr val="FF0000"/>
                </a:solidFill>
                <a:cs typeface="Arial" panose="020B0604020202020204" pitchFamily="34" charset="0"/>
              </a:rPr>
              <a:t>Grid Search Cross Validation</a:t>
            </a:r>
            <a:r>
              <a:rPr lang="ko-KR" altLang="en-US" i="0" dirty="0">
                <a:cs typeface="Arial" panose="020B0604020202020204" pitchFamily="34" charset="0"/>
              </a:rPr>
              <a:t>으로 최적의 </a:t>
            </a:r>
            <a:r>
              <a:rPr lang="en-US" altLang="ko-KR" i="0" dirty="0">
                <a:cs typeface="Arial" panose="020B0604020202020204" pitchFamily="34" charset="0"/>
              </a:rPr>
              <a:t>parameter</a:t>
            </a:r>
            <a:r>
              <a:rPr lang="ko-KR" altLang="en-US" i="0" dirty="0">
                <a:cs typeface="Arial" panose="020B0604020202020204" pitchFamily="34" charset="0"/>
              </a:rPr>
              <a:t>를 결정한다</a:t>
            </a:r>
            <a:r>
              <a:rPr lang="en-US" altLang="ko-KR" i="0" dirty="0">
                <a:cs typeface="Arial" panose="020B0604020202020204" pitchFamily="34" charset="0"/>
              </a:rPr>
              <a:t>.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 : </a:t>
            </a:r>
            <a:r>
              <a:rPr lang="ko-KR" altLang="en-US" i="0" dirty="0">
                <a:cs typeface="Arial" panose="020B0604020202020204" pitchFamily="34" charset="0"/>
              </a:rPr>
              <a:t>세 모델 모두 </a:t>
            </a:r>
            <a:r>
              <a:rPr lang="en-US" altLang="ko-KR" i="0" dirty="0">
                <a:cs typeface="Arial" panose="020B0604020202020204" pitchFamily="34" charset="0"/>
              </a:rPr>
              <a:t>leaf</a:t>
            </a:r>
            <a:r>
              <a:rPr lang="ko-KR" altLang="en-US" i="0" dirty="0">
                <a:cs typeface="Arial" panose="020B0604020202020204" pitchFamily="34" charset="0"/>
              </a:rPr>
              <a:t>의 개수</a:t>
            </a:r>
            <a:r>
              <a:rPr lang="en-US" altLang="ko-KR" i="0" dirty="0">
                <a:cs typeface="Arial" panose="020B0604020202020204" pitchFamily="34" charset="0"/>
              </a:rPr>
              <a:t>, learning rate, </a:t>
            </a:r>
            <a:r>
              <a:rPr lang="ko-KR" altLang="en-US" i="0" dirty="0">
                <a:cs typeface="Arial" panose="020B0604020202020204" pitchFamily="34" charset="0"/>
              </a:rPr>
              <a:t>각 </a:t>
            </a:r>
            <a:r>
              <a:rPr lang="en-US" altLang="ko-KR" i="0" dirty="0">
                <a:cs typeface="Arial" panose="020B0604020202020204" pitchFamily="34" charset="0"/>
              </a:rPr>
              <a:t>leaf </a:t>
            </a:r>
            <a:r>
              <a:rPr lang="ko-KR" altLang="en-US" i="0" dirty="0">
                <a:cs typeface="Arial" panose="020B0604020202020204" pitchFamily="34" charset="0"/>
              </a:rPr>
              <a:t>안의 데이터 수 등의 </a:t>
            </a:r>
            <a:r>
              <a:rPr lang="en-US" altLang="ko-KR" i="0" dirty="0">
                <a:cs typeface="Arial" panose="020B0604020202020204" pitchFamily="34" charset="0"/>
              </a:rPr>
              <a:t>hyperparameter</a:t>
            </a:r>
            <a:r>
              <a:rPr lang="ko-KR" altLang="en-US" i="0" dirty="0">
                <a:cs typeface="Arial" panose="020B0604020202020204" pitchFamily="34" charset="0"/>
              </a:rPr>
              <a:t>가 중요한 역할</a:t>
            </a:r>
            <a:r>
              <a:rPr lang="en-US" altLang="ko-KR" i="0" dirty="0">
                <a:cs typeface="Arial" panose="020B0604020202020204" pitchFamily="34" charset="0"/>
              </a:rPr>
              <a:t>!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ko-KR" altLang="en-US" i="0" dirty="0">
                <a:cs typeface="Arial" panose="020B0604020202020204" pitchFamily="34" charset="0"/>
              </a:rPr>
              <a:t>이 </a:t>
            </a:r>
            <a:r>
              <a:rPr lang="en-US" altLang="ko-KR" i="0" dirty="0">
                <a:cs typeface="Arial" panose="020B0604020202020204" pitchFamily="34" charset="0"/>
              </a:rPr>
              <a:t>hyperparameter</a:t>
            </a:r>
            <a:r>
              <a:rPr lang="ko-KR" altLang="en-US" i="0" dirty="0">
                <a:cs typeface="Arial" panose="020B0604020202020204" pitchFamily="34" charset="0"/>
              </a:rPr>
              <a:t>의 값에 따라 모델링의 결과가 달라진다</a:t>
            </a:r>
            <a:r>
              <a:rPr lang="en-US" altLang="ko-KR" i="0" dirty="0">
                <a:cs typeface="Arial" panose="020B0604020202020204" pitchFamily="34" charset="0"/>
              </a:rPr>
              <a:t>.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 : </a:t>
            </a:r>
            <a:r>
              <a:rPr lang="ko-KR" altLang="en-US" i="0" dirty="0">
                <a:cs typeface="Arial" panose="020B0604020202020204" pitchFamily="34" charset="0"/>
              </a:rPr>
              <a:t>최적의 </a:t>
            </a:r>
            <a:r>
              <a:rPr lang="en-US" altLang="ko-KR" i="0" dirty="0">
                <a:cs typeface="Arial" panose="020B0604020202020204" pitchFamily="34" charset="0"/>
              </a:rPr>
              <a:t>parameter</a:t>
            </a:r>
            <a:r>
              <a:rPr lang="ko-KR" altLang="en-US" i="0" dirty="0">
                <a:cs typeface="Arial" panose="020B0604020202020204" pitchFamily="34" charset="0"/>
              </a:rPr>
              <a:t>를 선정하기 위해 다수의 </a:t>
            </a:r>
            <a:r>
              <a:rPr lang="en-US" altLang="ko-KR" i="0" dirty="0">
                <a:cs typeface="Arial" panose="020B0604020202020204" pitchFamily="34" charset="0"/>
              </a:rPr>
              <a:t>parameter</a:t>
            </a:r>
            <a:r>
              <a:rPr lang="ko-KR" altLang="en-US" i="0" dirty="0">
                <a:cs typeface="Arial" panose="020B0604020202020204" pitchFamily="34" charset="0"/>
              </a:rPr>
              <a:t>의 </a:t>
            </a:r>
            <a:r>
              <a:rPr lang="en-US" altLang="ko-KR" i="0" dirty="0">
                <a:cs typeface="Arial" panose="020B0604020202020204" pitchFamily="34" charset="0"/>
              </a:rPr>
              <a:t>grid</a:t>
            </a:r>
            <a:r>
              <a:rPr lang="ko-KR" altLang="en-US" i="0" dirty="0">
                <a:cs typeface="Arial" panose="020B0604020202020204" pitchFamily="34" charset="0"/>
              </a:rPr>
              <a:t>를 구성하고 최적의 조합 찾기</a:t>
            </a:r>
            <a:r>
              <a:rPr lang="en-US" altLang="ko-KR" i="0" dirty="0">
                <a:cs typeface="Arial" panose="020B0604020202020204" pitchFamily="34" charset="0"/>
              </a:rPr>
              <a:t>!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9E739A-FC41-45FB-B139-627CA9DBB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086"/>
          <a:stretch/>
        </p:blipFill>
        <p:spPr>
          <a:xfrm>
            <a:off x="609521" y="4185878"/>
            <a:ext cx="10971371" cy="234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42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대회 설명 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0" dirty="0"/>
              <a:t> </a:t>
            </a:r>
            <a:r>
              <a:rPr lang="ko-KR" altLang="en-US" sz="3200" i="0" dirty="0" err="1"/>
              <a:t>팀명</a:t>
            </a:r>
            <a:r>
              <a:rPr lang="ko-KR" altLang="en-US" sz="3200" i="0" dirty="0"/>
              <a:t> </a:t>
            </a:r>
            <a:r>
              <a:rPr lang="en-US" altLang="ko-KR" sz="3200" i="0" dirty="0"/>
              <a:t> Paul the Foul</a:t>
            </a:r>
            <a:r>
              <a:rPr lang="ko-KR" altLang="en-US" sz="3200" i="0" dirty="0"/>
              <a:t>의 유래</a:t>
            </a:r>
            <a:endParaRPr lang="en-US" altLang="ko-KR" i="0" dirty="0"/>
          </a:p>
          <a:p>
            <a:endParaRPr lang="en-US" altLang="ko-KR" i="0" dirty="0">
              <a:latin typeface="+mn-ea"/>
              <a:ea typeface="+mn-ea"/>
            </a:endParaRPr>
          </a:p>
          <a:p>
            <a:r>
              <a:rPr lang="en-US" altLang="ko-KR" i="0" dirty="0">
                <a:latin typeface="+mn-ea"/>
                <a:ea typeface="+mn-ea"/>
              </a:rPr>
              <a:t>-  Paul</a:t>
            </a:r>
            <a:r>
              <a:rPr lang="ko-KR" altLang="en-US" i="0" dirty="0">
                <a:latin typeface="+mn-ea"/>
                <a:ea typeface="+mn-ea"/>
              </a:rPr>
              <a:t>은  </a:t>
            </a:r>
            <a:r>
              <a:rPr lang="en-US" altLang="ko-KR" i="0" dirty="0">
                <a:latin typeface="+mn-ea"/>
                <a:ea typeface="+mn-ea"/>
              </a:rPr>
              <a:t>2010 </a:t>
            </a:r>
            <a:r>
              <a:rPr lang="ko-KR" altLang="en-US" i="0" dirty="0">
                <a:latin typeface="+mn-ea"/>
                <a:ea typeface="+mn-ea"/>
              </a:rPr>
              <a:t>남아공 월드컵 결과를</a:t>
            </a:r>
            <a:endParaRPr lang="en-US" altLang="ko-KR" i="0" dirty="0">
              <a:latin typeface="+mn-ea"/>
              <a:ea typeface="+mn-ea"/>
            </a:endParaRPr>
          </a:p>
          <a:p>
            <a:r>
              <a:rPr lang="ko-KR" altLang="en-US" i="0" dirty="0">
                <a:latin typeface="+mn-ea"/>
                <a:ea typeface="+mn-ea"/>
              </a:rPr>
              <a:t>  예측하여 화제가 된 문어이다</a:t>
            </a:r>
            <a:r>
              <a:rPr lang="en-US" altLang="ko-KR" i="0" dirty="0">
                <a:latin typeface="+mn-ea"/>
                <a:ea typeface="+mn-ea"/>
              </a:rPr>
              <a:t>.</a:t>
            </a:r>
            <a:r>
              <a:rPr lang="ko-KR" altLang="en-US" i="0" dirty="0">
                <a:latin typeface="+mn-ea"/>
                <a:ea typeface="+mn-ea"/>
              </a:rPr>
              <a:t>이 문어의 이름에 </a:t>
            </a:r>
            <a:endParaRPr lang="en-US" altLang="ko-KR" i="0" dirty="0">
              <a:latin typeface="+mn-ea"/>
              <a:ea typeface="+mn-ea"/>
            </a:endParaRPr>
          </a:p>
          <a:p>
            <a:r>
              <a:rPr lang="en-US" altLang="ko-KR" i="0" dirty="0">
                <a:latin typeface="+mn-ea"/>
                <a:ea typeface="+mn-ea"/>
              </a:rPr>
              <a:t>  </a:t>
            </a:r>
            <a:r>
              <a:rPr lang="ko-KR" altLang="en-US" i="0" dirty="0">
                <a:latin typeface="+mn-ea"/>
                <a:ea typeface="+mn-ea"/>
              </a:rPr>
              <a:t>운율을</a:t>
            </a:r>
            <a:r>
              <a:rPr lang="en-US" altLang="ko-KR" i="0" dirty="0">
                <a:latin typeface="+mn-ea"/>
                <a:ea typeface="+mn-ea"/>
              </a:rPr>
              <a:t> </a:t>
            </a:r>
            <a:r>
              <a:rPr lang="ko-KR" altLang="en-US" i="0" dirty="0">
                <a:latin typeface="+mn-ea"/>
                <a:ea typeface="+mn-ea"/>
              </a:rPr>
              <a:t>맞추기 위해 야구 용어</a:t>
            </a:r>
            <a:r>
              <a:rPr lang="en-US" altLang="ko-KR" i="0" dirty="0">
                <a:latin typeface="+mn-ea"/>
                <a:ea typeface="+mn-ea"/>
              </a:rPr>
              <a:t> foul</a:t>
            </a:r>
            <a:r>
              <a:rPr lang="ko-KR" altLang="en-US" i="0" dirty="0">
                <a:latin typeface="+mn-ea"/>
                <a:ea typeface="+mn-ea"/>
              </a:rPr>
              <a:t>을 덧붙임</a:t>
            </a:r>
            <a:r>
              <a:rPr lang="en-US" altLang="ko-KR" i="0" dirty="0">
                <a:latin typeface="+mn-ea"/>
                <a:ea typeface="+mn-ea"/>
              </a:rPr>
              <a:t>.</a:t>
            </a:r>
          </a:p>
          <a:p>
            <a:endParaRPr lang="en-US" altLang="ko-KR" i="0" dirty="0">
              <a:latin typeface="+mn-ea"/>
              <a:ea typeface="+mn-ea"/>
            </a:endParaRPr>
          </a:p>
          <a:p>
            <a:pPr marL="0" indent="0"/>
            <a:r>
              <a:rPr lang="en-US" altLang="ko-KR" i="0" dirty="0">
                <a:latin typeface="+mn-ea"/>
                <a:ea typeface="+mn-ea"/>
              </a:rPr>
              <a:t>- </a:t>
            </a:r>
            <a:r>
              <a:rPr lang="ko-KR" altLang="en-US" i="0" dirty="0">
                <a:latin typeface="+mn-ea"/>
                <a:ea typeface="+mn-ea"/>
              </a:rPr>
              <a:t>야구 경기 결과를 데이터분석으로</a:t>
            </a:r>
            <a:endParaRPr lang="en-US" altLang="ko-KR" i="0" dirty="0">
              <a:latin typeface="+mn-ea"/>
              <a:ea typeface="+mn-ea"/>
            </a:endParaRPr>
          </a:p>
          <a:p>
            <a:pPr marL="0" indent="0"/>
            <a:r>
              <a:rPr lang="en-US" altLang="ko-KR" i="0" dirty="0">
                <a:latin typeface="+mn-ea"/>
                <a:ea typeface="+mn-ea"/>
              </a:rPr>
              <a:t>  </a:t>
            </a:r>
            <a:r>
              <a:rPr lang="ko-KR" altLang="en-US" i="0" dirty="0">
                <a:latin typeface="+mn-ea"/>
                <a:ea typeface="+mn-ea"/>
              </a:rPr>
              <a:t>정확히 예측하고자 하는 열망</a:t>
            </a:r>
            <a:endParaRPr lang="en-US" altLang="ko-KR" i="0" dirty="0">
              <a:latin typeface="+mn-ea"/>
              <a:ea typeface="+mn-ea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7604B7-D69A-44AA-9471-A6F806B10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46" y="1375033"/>
            <a:ext cx="5125646" cy="4507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A729FA-A725-4E4C-8598-E62D26EAC3A0}"/>
              </a:ext>
            </a:extLst>
          </p:cNvPr>
          <p:cNvSpPr txBox="1"/>
          <p:nvPr/>
        </p:nvSpPr>
        <p:spPr>
          <a:xfrm>
            <a:off x="6448535" y="5987931"/>
            <a:ext cx="5616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Paul the Octopus (2008 ~ 2010)</a:t>
            </a:r>
          </a:p>
          <a:p>
            <a:r>
              <a:rPr lang="en-US" altLang="ko-KR" sz="1600" dirty="0"/>
              <a:t>Image : </a:t>
            </a:r>
            <a:r>
              <a:rPr lang="en-US" altLang="ko-KR" sz="1600" dirty="0">
                <a:hlinkClick r:id="rId3"/>
              </a:rPr>
              <a:t>https://en.wikipedia.org/wiki/Paul_the_Octopus</a:t>
            </a:r>
            <a:endParaRPr lang="en-US" altLang="ko-KR"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5. </a:t>
            </a:r>
            <a:r>
              <a:rPr lang="ko-KR" altLang="en-US" dirty="0">
                <a:latin typeface="+mn-ea"/>
                <a:ea typeface="+mn-ea"/>
              </a:rPr>
              <a:t>최종 모델 선정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1) </a:t>
            </a:r>
            <a:r>
              <a:rPr lang="ko-KR" altLang="en-US" i="0" dirty="0">
                <a:cs typeface="Arial" panose="020B0604020202020204" pitchFamily="34" charset="0"/>
              </a:rPr>
              <a:t>투수 </a:t>
            </a:r>
            <a:r>
              <a:rPr lang="en-US" altLang="ko-KR" i="0" dirty="0">
                <a:cs typeface="Arial" panose="020B0604020202020204" pitchFamily="34" charset="0"/>
              </a:rPr>
              <a:t>: </a:t>
            </a:r>
            <a:r>
              <a:rPr lang="ko-KR" altLang="en-US" i="0" dirty="0">
                <a:cs typeface="Arial" panose="020B0604020202020204" pitchFamily="34" charset="0"/>
              </a:rPr>
              <a:t> </a:t>
            </a:r>
            <a:r>
              <a:rPr lang="en-US" altLang="ko-KR" i="0" dirty="0">
                <a:cs typeface="Arial" panose="020B0604020202020204" pitchFamily="34" charset="0"/>
              </a:rPr>
              <a:t>LGBM, </a:t>
            </a:r>
            <a:r>
              <a:rPr lang="en-US" altLang="ko-KR" i="0" dirty="0" err="1">
                <a:cs typeface="Arial" panose="020B0604020202020204" pitchFamily="34" charset="0"/>
              </a:rPr>
              <a:t>Xgboost</a:t>
            </a:r>
            <a:r>
              <a:rPr lang="en-US" altLang="ko-KR" i="0" dirty="0">
                <a:cs typeface="Arial" panose="020B0604020202020204" pitchFamily="34" charset="0"/>
              </a:rPr>
              <a:t>, </a:t>
            </a:r>
            <a:r>
              <a:rPr lang="en-US" altLang="ko-KR" i="0" dirty="0" err="1">
                <a:cs typeface="Arial" panose="020B0604020202020204" pitchFamily="34" charset="0"/>
              </a:rPr>
              <a:t>RandomForest</a:t>
            </a:r>
            <a:r>
              <a:rPr lang="ko-KR" altLang="en-US" i="0" dirty="0">
                <a:cs typeface="Arial" panose="020B0604020202020204" pitchFamily="34" charset="0"/>
              </a:rPr>
              <a:t>로 이닝 </a:t>
            </a:r>
            <a:r>
              <a:rPr lang="en-US" altLang="ko-KR" i="0" dirty="0">
                <a:cs typeface="Arial" panose="020B0604020202020204" pitchFamily="34" charset="0"/>
              </a:rPr>
              <a:t>/ </a:t>
            </a:r>
            <a:r>
              <a:rPr lang="ko-KR" altLang="en-US" i="0" dirty="0">
                <a:cs typeface="Arial" panose="020B0604020202020204" pitchFamily="34" charset="0"/>
              </a:rPr>
              <a:t>실점 두 가지를 예측</a:t>
            </a: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1-1) LGBM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ko-KR" altLang="en-US" sz="1200" i="0" dirty="0">
                <a:cs typeface="Arial" panose="020B0604020202020204" pitchFamily="34" charset="0"/>
              </a:rPr>
              <a:t>이닝                                                                                                                                                         자책점</a:t>
            </a:r>
            <a:endParaRPr lang="en-US" altLang="ko-KR" sz="1200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49DBF1-D053-453E-BAC5-FBD009D7F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870"/>
          <a:stretch/>
        </p:blipFill>
        <p:spPr>
          <a:xfrm>
            <a:off x="609519" y="2207949"/>
            <a:ext cx="5117868" cy="14378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DCB24F-5DDC-4E64-9997-E10977566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870"/>
          <a:stretch/>
        </p:blipFill>
        <p:spPr>
          <a:xfrm>
            <a:off x="6095206" y="2207949"/>
            <a:ext cx="5117868" cy="14378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3D232B-7228-4A2D-A3B0-DFD580A44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20" y="3917573"/>
            <a:ext cx="10603554" cy="288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07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5. </a:t>
            </a:r>
            <a:r>
              <a:rPr lang="ko-KR" altLang="en-US" dirty="0">
                <a:latin typeface="+mn-ea"/>
                <a:ea typeface="+mn-ea"/>
              </a:rPr>
              <a:t>최종 모델 선정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1-2) </a:t>
            </a:r>
            <a:r>
              <a:rPr lang="en-US" altLang="ko-KR" i="0" dirty="0" err="1">
                <a:cs typeface="Arial" panose="020B0604020202020204" pitchFamily="34" charset="0"/>
              </a:rPr>
              <a:t>Xgboost</a:t>
            </a:r>
            <a:r>
              <a:rPr lang="en-US" altLang="ko-KR" i="0" dirty="0">
                <a:cs typeface="Arial" panose="020B0604020202020204" pitchFamily="34" charset="0"/>
              </a:rPr>
              <a:t> 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ko-KR" altLang="en-US" sz="1000" i="0" dirty="0">
                <a:cs typeface="Arial" panose="020B0604020202020204" pitchFamily="34" charset="0"/>
              </a:rPr>
              <a:t>이닝                                                                                                                                                                                          자책점</a:t>
            </a:r>
            <a:endParaRPr lang="en-US" altLang="ko-KR" sz="1000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9F7589-A5DC-41E4-B6A6-64FA58247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03"/>
          <a:stretch/>
        </p:blipFill>
        <p:spPr>
          <a:xfrm>
            <a:off x="630671" y="2109721"/>
            <a:ext cx="5269662" cy="14640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354F9A-5D6A-4AAC-B0F3-07ACEA7E35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060"/>
          <a:stretch/>
        </p:blipFill>
        <p:spPr>
          <a:xfrm>
            <a:off x="6115321" y="2105475"/>
            <a:ext cx="5486722" cy="14640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DEFB84-BAE4-4476-9A81-16F204D37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70" y="3949440"/>
            <a:ext cx="10971371" cy="285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61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5. </a:t>
            </a:r>
            <a:r>
              <a:rPr lang="ko-KR" altLang="en-US" dirty="0">
                <a:latin typeface="+mn-ea"/>
                <a:ea typeface="+mn-ea"/>
              </a:rPr>
              <a:t>최종 모델 선정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1-3) </a:t>
            </a:r>
            <a:r>
              <a:rPr lang="en-US" altLang="ko-KR" i="0" dirty="0" err="1">
                <a:cs typeface="Arial" panose="020B0604020202020204" pitchFamily="34" charset="0"/>
              </a:rPr>
              <a:t>RandomForest</a:t>
            </a:r>
            <a:r>
              <a:rPr lang="en-US" altLang="ko-KR" i="0" dirty="0">
                <a:cs typeface="Arial" panose="020B0604020202020204" pitchFamily="34" charset="0"/>
              </a:rPr>
              <a:t> 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sz="1100" i="0" dirty="0">
              <a:cs typeface="Arial" panose="020B0604020202020204" pitchFamily="34" charset="0"/>
            </a:endParaRPr>
          </a:p>
          <a:p>
            <a:pPr marL="0" indent="0"/>
            <a:r>
              <a:rPr lang="ko-KR" altLang="en-US" sz="1100" i="0" dirty="0">
                <a:cs typeface="Arial" panose="020B0604020202020204" pitchFamily="34" charset="0"/>
              </a:rPr>
              <a:t>이닝                                                                                                                                                                     자책점</a:t>
            </a:r>
            <a:endParaRPr lang="en-US" altLang="ko-KR" sz="1100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91E689-80CA-42D0-AE44-C363ADC3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63"/>
          <a:stretch/>
        </p:blipFill>
        <p:spPr>
          <a:xfrm>
            <a:off x="609519" y="1951873"/>
            <a:ext cx="4981632" cy="14779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7E1D60-4807-40D0-8139-332B358DC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822"/>
          <a:stretch/>
        </p:blipFill>
        <p:spPr>
          <a:xfrm>
            <a:off x="5923822" y="2003476"/>
            <a:ext cx="5629702" cy="14689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DD591C-89BF-40EF-BC7E-FC959A2AC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19" y="3897846"/>
            <a:ext cx="10971372" cy="296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89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5. </a:t>
            </a:r>
            <a:r>
              <a:rPr lang="ko-KR" altLang="en-US" dirty="0">
                <a:latin typeface="+mn-ea"/>
                <a:ea typeface="+mn-ea"/>
              </a:rPr>
              <a:t>최종 모델 선정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2) </a:t>
            </a:r>
            <a:r>
              <a:rPr lang="ko-KR" altLang="en-US" i="0" dirty="0">
                <a:cs typeface="Arial" panose="020B0604020202020204" pitchFamily="34" charset="0"/>
              </a:rPr>
              <a:t>타자 </a:t>
            </a:r>
            <a:r>
              <a:rPr lang="en-US" altLang="ko-KR" i="0" dirty="0">
                <a:cs typeface="Arial" panose="020B0604020202020204" pitchFamily="34" charset="0"/>
              </a:rPr>
              <a:t>: </a:t>
            </a:r>
            <a:r>
              <a:rPr lang="ko-KR" altLang="en-US" i="0" dirty="0">
                <a:cs typeface="Arial" panose="020B0604020202020204" pitchFamily="34" charset="0"/>
              </a:rPr>
              <a:t> </a:t>
            </a:r>
            <a:r>
              <a:rPr lang="en-US" altLang="ko-KR" i="0" dirty="0">
                <a:cs typeface="Arial" panose="020B0604020202020204" pitchFamily="34" charset="0"/>
              </a:rPr>
              <a:t>LGBM, </a:t>
            </a:r>
            <a:r>
              <a:rPr lang="en-US" altLang="ko-KR" i="0" dirty="0" err="1">
                <a:cs typeface="Arial" panose="020B0604020202020204" pitchFamily="34" charset="0"/>
              </a:rPr>
              <a:t>Xgboost</a:t>
            </a:r>
            <a:r>
              <a:rPr lang="en-US" altLang="ko-KR" i="0" dirty="0">
                <a:cs typeface="Arial" panose="020B0604020202020204" pitchFamily="34" charset="0"/>
              </a:rPr>
              <a:t>, </a:t>
            </a:r>
            <a:r>
              <a:rPr lang="en-US" altLang="ko-KR" i="0" dirty="0" err="1">
                <a:cs typeface="Arial" panose="020B0604020202020204" pitchFamily="34" charset="0"/>
              </a:rPr>
              <a:t>RandomForest</a:t>
            </a:r>
            <a:r>
              <a:rPr lang="ko-KR" altLang="en-US" i="0" dirty="0">
                <a:cs typeface="Arial" panose="020B0604020202020204" pitchFamily="34" charset="0"/>
              </a:rPr>
              <a:t>로 타수</a:t>
            </a:r>
            <a:r>
              <a:rPr lang="en-US" altLang="ko-KR" i="0" dirty="0">
                <a:cs typeface="Arial" panose="020B0604020202020204" pitchFamily="34" charset="0"/>
              </a:rPr>
              <a:t> , </a:t>
            </a:r>
            <a:r>
              <a:rPr lang="ko-KR" altLang="en-US" i="0" dirty="0">
                <a:cs typeface="Arial" panose="020B0604020202020204" pitchFamily="34" charset="0"/>
              </a:rPr>
              <a:t>안타 예측 </a:t>
            </a: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2-1) LGBM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ko-KR" altLang="en-US" i="0" dirty="0">
                <a:cs typeface="Arial" panose="020B0604020202020204" pitchFamily="34" charset="0"/>
              </a:rPr>
              <a:t>타수</a:t>
            </a: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ko-KR" altLang="en-US" i="0" dirty="0">
                <a:cs typeface="Arial" panose="020B0604020202020204" pitchFamily="34" charset="0"/>
              </a:rPr>
              <a:t>안타</a:t>
            </a: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1E22DC-41D0-4DA0-A079-F0F41BF51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7692" r="17732"/>
          <a:stretch/>
        </p:blipFill>
        <p:spPr>
          <a:xfrm>
            <a:off x="492320" y="2328855"/>
            <a:ext cx="7259070" cy="17281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D8FB24-8800-4ACC-BE27-473BEE0A4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1"/>
          <a:stretch/>
        </p:blipFill>
        <p:spPr>
          <a:xfrm>
            <a:off x="609520" y="4541952"/>
            <a:ext cx="7141870" cy="12832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0CCAAB-DAA2-46A9-90D6-59519BF51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271"/>
          <a:stretch/>
        </p:blipFill>
        <p:spPr>
          <a:xfrm>
            <a:off x="8052500" y="2328855"/>
            <a:ext cx="4019370" cy="39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32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5. </a:t>
            </a:r>
            <a:r>
              <a:rPr lang="ko-KR" altLang="en-US" dirty="0">
                <a:latin typeface="+mn-ea"/>
                <a:ea typeface="+mn-ea"/>
              </a:rPr>
              <a:t>최종 모델 선정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2-2) </a:t>
            </a:r>
            <a:r>
              <a:rPr lang="en-US" altLang="ko-KR" i="0" dirty="0" err="1">
                <a:cs typeface="Arial" panose="020B0604020202020204" pitchFamily="34" charset="0"/>
              </a:rPr>
              <a:t>Xgboost</a:t>
            </a: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ko-KR" altLang="en-US" i="0" dirty="0">
                <a:cs typeface="Arial" panose="020B0604020202020204" pitchFamily="34" charset="0"/>
              </a:rPr>
              <a:t>타수</a:t>
            </a: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ko-KR" altLang="en-US" i="0" dirty="0">
                <a:cs typeface="Arial" panose="020B0604020202020204" pitchFamily="34" charset="0"/>
              </a:rPr>
              <a:t>안타</a:t>
            </a:r>
            <a:r>
              <a:rPr lang="en-US" altLang="ko-KR" i="0" dirty="0">
                <a:cs typeface="Arial" panose="020B0604020202020204" pitchFamily="34" charset="0"/>
              </a:rPr>
              <a:t>	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4473CA-05FB-44E6-B9C2-DF0FDC46C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18" y="2307858"/>
            <a:ext cx="5617288" cy="14819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F816D2-73C6-49EB-8566-CB1D00EE2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7" y="4702262"/>
            <a:ext cx="5464819" cy="1103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6467ED-5B22-448C-904E-5B8275CCC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254" y="2307858"/>
            <a:ext cx="4752528" cy="400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72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5. </a:t>
            </a:r>
            <a:r>
              <a:rPr lang="ko-KR" altLang="en-US" dirty="0">
                <a:latin typeface="+mn-ea"/>
                <a:ea typeface="+mn-ea"/>
              </a:rPr>
              <a:t>최종 모델 선정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2-3) </a:t>
            </a:r>
            <a:r>
              <a:rPr lang="en-US" altLang="ko-KR" i="0" dirty="0" err="1">
                <a:cs typeface="Arial" panose="020B0604020202020204" pitchFamily="34" charset="0"/>
              </a:rPr>
              <a:t>RandomForest</a:t>
            </a: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ko-KR" altLang="en-US" i="0" dirty="0">
                <a:cs typeface="Arial" panose="020B0604020202020204" pitchFamily="34" charset="0"/>
              </a:rPr>
              <a:t>타수</a:t>
            </a: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ko-KR" altLang="en-US" i="0" dirty="0">
                <a:cs typeface="Arial" panose="020B0604020202020204" pitchFamily="34" charset="0"/>
              </a:rPr>
              <a:t>안타</a:t>
            </a:r>
            <a:r>
              <a:rPr lang="en-US" altLang="ko-KR" i="0" dirty="0">
                <a:cs typeface="Arial" panose="020B0604020202020204" pitchFamily="34" charset="0"/>
              </a:rPr>
              <a:t>	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B0D7D8-2DE8-4730-97EE-36C292ACC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278" y="2307858"/>
            <a:ext cx="4969217" cy="40022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3775C8-E82F-4447-BCA9-2B95B478F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" y="4653930"/>
            <a:ext cx="5485686" cy="1152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67EED7-1E3B-4642-8CAA-FD25CE81E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20" y="2307858"/>
            <a:ext cx="5485686" cy="148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54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5. </a:t>
            </a:r>
            <a:r>
              <a:rPr lang="ko-KR" altLang="en-US" dirty="0">
                <a:latin typeface="+mn-ea"/>
                <a:ea typeface="+mn-ea"/>
              </a:rPr>
              <a:t>최종 모델 선정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584249" y="1485578"/>
            <a:ext cx="10971372" cy="4824535"/>
          </a:xfrm>
        </p:spPr>
        <p:txBody>
          <a:bodyPr>
            <a:normAutofit/>
          </a:bodyPr>
          <a:lstStyle/>
          <a:p>
            <a:pPr marL="0" indent="0"/>
            <a:r>
              <a:rPr lang="ko-KR" altLang="en-US" i="0" dirty="0">
                <a:cs typeface="Arial" panose="020B0604020202020204" pitchFamily="34" charset="0"/>
              </a:rPr>
              <a:t>투수 모델</a:t>
            </a:r>
            <a:r>
              <a:rPr lang="en-US" altLang="ko-KR" i="0" dirty="0">
                <a:cs typeface="Arial" panose="020B0604020202020204" pitchFamily="34" charset="0"/>
              </a:rPr>
              <a:t>, </a:t>
            </a:r>
            <a:r>
              <a:rPr lang="ko-KR" altLang="en-US" i="0" dirty="0">
                <a:cs typeface="Arial" panose="020B0604020202020204" pitchFamily="34" charset="0"/>
              </a:rPr>
              <a:t>타자 모델 모두 예측할 대상이 </a:t>
            </a:r>
            <a:r>
              <a:rPr lang="en-US" altLang="ko-KR" i="0" dirty="0">
                <a:cs typeface="Arial" panose="020B0604020202020204" pitchFamily="34" charset="0"/>
              </a:rPr>
              <a:t>2</a:t>
            </a:r>
            <a:r>
              <a:rPr lang="ko-KR" altLang="en-US" i="0" dirty="0">
                <a:cs typeface="Arial" panose="020B0604020202020204" pitchFamily="34" charset="0"/>
              </a:rPr>
              <a:t>개</a:t>
            </a:r>
            <a:r>
              <a:rPr lang="en-US" altLang="ko-KR" i="0" dirty="0">
                <a:cs typeface="Arial" panose="020B0604020202020204" pitchFamily="34" charset="0"/>
              </a:rPr>
              <a:t>! </a:t>
            </a:r>
            <a:r>
              <a:rPr lang="ko-KR" altLang="en-US" i="0" dirty="0">
                <a:cs typeface="Arial" panose="020B0604020202020204" pitchFamily="34" charset="0"/>
              </a:rPr>
              <a:t>두 </a:t>
            </a:r>
            <a:r>
              <a:rPr lang="en-US" altLang="ko-KR" i="0" dirty="0">
                <a:cs typeface="Arial" panose="020B0604020202020204" pitchFamily="34" charset="0"/>
              </a:rPr>
              <a:t>MSE </a:t>
            </a:r>
            <a:r>
              <a:rPr lang="ko-KR" altLang="en-US" i="0" dirty="0">
                <a:cs typeface="Arial" panose="020B0604020202020204" pitchFamily="34" charset="0"/>
              </a:rPr>
              <a:t>값의 산술평균이 가장 작은 모델로 선택</a:t>
            </a:r>
            <a:r>
              <a:rPr lang="en-US" altLang="ko-KR" i="0" dirty="0">
                <a:cs typeface="Arial" panose="020B0604020202020204" pitchFamily="34" charset="0"/>
              </a:rPr>
              <a:t>!</a:t>
            </a:r>
          </a:p>
          <a:p>
            <a:pPr marL="0" indent="0"/>
            <a:r>
              <a:rPr lang="ko-KR" altLang="en-US" b="1" i="0" dirty="0">
                <a:solidFill>
                  <a:srgbClr val="FF0000"/>
                </a:solidFill>
                <a:cs typeface="Arial" panose="020B0604020202020204" pitchFamily="34" charset="0"/>
              </a:rPr>
              <a:t>투수 </a:t>
            </a:r>
            <a:r>
              <a:rPr lang="en-US" altLang="ko-KR" b="1" i="0" dirty="0">
                <a:solidFill>
                  <a:srgbClr val="FF0000"/>
                </a:solidFill>
                <a:cs typeface="Arial" panose="020B0604020202020204" pitchFamily="34" charset="0"/>
              </a:rPr>
              <a:t>: LGBM, </a:t>
            </a:r>
            <a:r>
              <a:rPr lang="ko-KR" altLang="en-US" b="1" i="0" dirty="0">
                <a:solidFill>
                  <a:srgbClr val="FF0000"/>
                </a:solidFill>
                <a:cs typeface="Arial" panose="020B0604020202020204" pitchFamily="34" charset="0"/>
              </a:rPr>
              <a:t>타자 </a:t>
            </a:r>
            <a:r>
              <a:rPr lang="en-US" altLang="ko-KR" b="1" i="0" dirty="0">
                <a:solidFill>
                  <a:srgbClr val="FF0000"/>
                </a:solidFill>
                <a:cs typeface="Arial" panose="020B0604020202020204" pitchFamily="34" charset="0"/>
              </a:rPr>
              <a:t>: </a:t>
            </a:r>
            <a:r>
              <a:rPr lang="en-US" altLang="ko-KR" b="1" i="0" dirty="0" err="1">
                <a:solidFill>
                  <a:srgbClr val="FF0000"/>
                </a:solidFill>
                <a:cs typeface="Arial" panose="020B0604020202020204" pitchFamily="34" charset="0"/>
              </a:rPr>
              <a:t>Xgboost</a:t>
            </a:r>
            <a:r>
              <a:rPr lang="en-US" altLang="ko-KR" b="1" i="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r>
              <a:rPr lang="en-US" altLang="ko-KR" i="0" dirty="0">
                <a:cs typeface="Arial" panose="020B0604020202020204" pitchFamily="34" charset="0"/>
              </a:rPr>
              <a:t>	</a:t>
            </a: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901EC0-4A69-4C4B-A3DD-5885754BA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501"/>
          <a:stretch/>
        </p:blipFill>
        <p:spPr>
          <a:xfrm>
            <a:off x="477935" y="2295147"/>
            <a:ext cx="5256584" cy="40149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51E42D-7F9D-426A-8820-B62D73641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106" y="2295146"/>
            <a:ext cx="5400600" cy="401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32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승률 예측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예측 방식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/>
                <a:endParaRPr lang="en-US" altLang="ko-KR" i="0" dirty="0">
                  <a:cs typeface="Arial" panose="020B0604020202020204" pitchFamily="34" charset="0"/>
                </a:endParaRPr>
              </a:p>
              <a:p>
                <a:pPr marL="0" indent="0"/>
                <a:endParaRPr lang="en-US" altLang="ko-KR" i="0" dirty="0">
                  <a:cs typeface="Arial" panose="020B0604020202020204" pitchFamily="34" charset="0"/>
                </a:endParaRPr>
              </a:p>
              <a:p>
                <a:pPr marL="0" indent="0"/>
                <a:endParaRPr lang="en-US" altLang="ko-KR" i="0" dirty="0">
                  <a:cs typeface="Arial" panose="020B0604020202020204" pitchFamily="34" charset="0"/>
                </a:endParaRPr>
              </a:p>
              <a:p>
                <a:pPr marL="0" indent="0"/>
                <a:endParaRPr lang="en-US" altLang="ko-KR" i="0" dirty="0">
                  <a:cs typeface="Arial" panose="020B0604020202020204" pitchFamily="34" charset="0"/>
                </a:endParaRPr>
              </a:p>
              <a:p>
                <a:pPr marL="0" indent="0"/>
                <a:endParaRPr lang="en-US" altLang="ko-KR" i="0" dirty="0">
                  <a:cs typeface="Arial" panose="020B0604020202020204" pitchFamily="34" charset="0"/>
                </a:endParaRPr>
              </a:p>
              <a:p>
                <a:pPr marL="0" indent="0"/>
                <a:endParaRPr lang="en-US" altLang="ko-KR" i="0" dirty="0">
                  <a:cs typeface="Arial" panose="020B0604020202020204" pitchFamily="34" charset="0"/>
                </a:endParaRPr>
              </a:p>
              <a:p>
                <a:pPr marL="0" indent="0"/>
                <a:endParaRPr lang="en-US" altLang="ko-KR" i="0" dirty="0">
                  <a:cs typeface="Arial" panose="020B0604020202020204" pitchFamily="34" charset="0"/>
                </a:endParaRPr>
              </a:p>
              <a:p>
                <a:pPr marL="0" indent="0"/>
                <a:endParaRPr lang="en-US" altLang="ko-KR" i="0" dirty="0">
                  <a:cs typeface="Arial" panose="020B0604020202020204" pitchFamily="34" charset="0"/>
                </a:endParaRPr>
              </a:p>
              <a:p>
                <a:pPr marL="0" indent="0"/>
                <a:endParaRPr lang="en-US" altLang="ko-KR" sz="1600" i="0" dirty="0">
                  <a:cs typeface="Arial" panose="020B0604020202020204" pitchFamily="34" charset="0"/>
                </a:endParaRPr>
              </a:p>
              <a:p>
                <a:pPr marL="0" indent="0"/>
                <a:r>
                  <a:rPr lang="ko-KR" altLang="en-US" sz="1600" i="0" dirty="0">
                    <a:cs typeface="Arial" panose="020B0604020202020204" pitchFamily="34" charset="0"/>
                  </a:rPr>
                  <a:t>지수 값으로 </a:t>
                </a:r>
                <a:r>
                  <a:rPr lang="en-US" altLang="ko-KR" sz="1600" i="0" dirty="0">
                    <a:cs typeface="Arial" panose="020B0604020202020204" pitchFamily="34" charset="0"/>
                  </a:rPr>
                  <a:t>2</a:t>
                </a:r>
                <a:r>
                  <a:rPr lang="ko-KR" altLang="en-US" sz="1600" i="0" dirty="0">
                    <a:cs typeface="Arial" panose="020B0604020202020204" pitchFamily="34" charset="0"/>
                  </a:rPr>
                  <a:t>를 사용하여 다음과 같이 기대 승률을 계산</a:t>
                </a:r>
                <a:endParaRPr lang="en-US" altLang="ko-KR" sz="1600" i="0" dirty="0">
                  <a:cs typeface="Arial" panose="020B0604020202020204" pitchFamily="34" charset="0"/>
                </a:endParaRPr>
              </a:p>
              <a:p>
                <a:pPr marL="0" indent="0"/>
                <a:endParaRPr lang="en-US" altLang="ko-KR" sz="1600" i="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i="0" dirty="0"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altLang="ko-KR" i="0" dirty="0">
                  <a:cs typeface="Arial" panose="020B0604020202020204" pitchFamily="34" charset="0"/>
                </a:endParaRPr>
              </a:p>
              <a:p>
                <a:pPr marL="0" indent="0"/>
                <a:endParaRPr lang="en-US" altLang="ko-KR" i="0" dirty="0">
                  <a:cs typeface="Arial" panose="020B0604020202020204" pitchFamily="34" charset="0"/>
                </a:endParaRPr>
              </a:p>
              <a:p>
                <a:pPr marL="457200" indent="-457200">
                  <a:buAutoNum type="arabicPeriod"/>
                </a:pPr>
                <a:endParaRPr lang="en-US" altLang="ko-KR" i="0" dirty="0">
                  <a:cs typeface="Arial" panose="020B0604020202020204" pitchFamily="34" charset="0"/>
                </a:endParaRPr>
              </a:p>
              <a:p>
                <a:pPr marL="0" indent="0"/>
                <a:endParaRPr lang="en-US" altLang="ko-KR" i="0" dirty="0">
                  <a:cs typeface="Arial" panose="020B0604020202020204" pitchFamily="34" charset="0"/>
                </a:endParaRPr>
              </a:p>
              <a:p>
                <a:pPr marL="0" indent="0"/>
                <a:endParaRPr lang="en-US" altLang="ko-KR" i="0" dirty="0">
                  <a:cs typeface="Arial" panose="020B0604020202020204" pitchFamily="34" charset="0"/>
                </a:endParaRPr>
              </a:p>
              <a:p>
                <a:pPr marL="0" indent="0"/>
                <a:endParaRPr lang="en-US" altLang="ko-KR" i="0" dirty="0">
                  <a:cs typeface="Arial" panose="020B0604020202020204" pitchFamily="34" charset="0"/>
                </a:endParaRPr>
              </a:p>
              <a:p>
                <a:pPr marL="0" indent="0"/>
                <a:endParaRPr lang="en-US" altLang="ko-KR" i="0" dirty="0">
                  <a:cs typeface="Arial" panose="020B0604020202020204" pitchFamily="34" charset="0"/>
                </a:endParaRPr>
              </a:p>
              <a:p>
                <a:pPr marL="0" indent="0"/>
                <a:endParaRPr lang="en-US" altLang="ko-KR" i="0" dirty="0">
                  <a:cs typeface="Arial" panose="020B0604020202020204" pitchFamily="34" charset="0"/>
                </a:endParaRP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AF472E3-6820-4757-A57B-A64F71CDD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998" y="5083954"/>
            <a:ext cx="3535124" cy="14059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8419CA-A6BD-427B-BCB2-1D6429F4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667"/>
          <a:stretch/>
        </p:blipFill>
        <p:spPr>
          <a:xfrm>
            <a:off x="766614" y="1629594"/>
            <a:ext cx="1065718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0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승률 예측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최종 </a:t>
            </a:r>
            <a:r>
              <a:rPr lang="ko-KR" altLang="en-US" dirty="0" err="1">
                <a:latin typeface="+mn-ea"/>
                <a:ea typeface="+mn-ea"/>
              </a:rPr>
              <a:t>예측값</a:t>
            </a:r>
            <a:endParaRPr lang="ko-KR" altLang="en-US" dirty="0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D0C07C21-3D82-4EB3-8374-418233640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117519"/>
              </p:ext>
            </p:extLst>
          </p:nvPr>
        </p:nvGraphicFramePr>
        <p:xfrm>
          <a:off x="406574" y="1413571"/>
          <a:ext cx="11174320" cy="5256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3580">
                  <a:extLst>
                    <a:ext uri="{9D8B030D-6E8A-4147-A177-3AD203B41FA5}">
                      <a16:colId xmlns:a16="http://schemas.microsoft.com/office/drawing/2014/main" val="236224011"/>
                    </a:ext>
                  </a:extLst>
                </a:gridCol>
                <a:gridCol w="2793580">
                  <a:extLst>
                    <a:ext uri="{9D8B030D-6E8A-4147-A177-3AD203B41FA5}">
                      <a16:colId xmlns:a16="http://schemas.microsoft.com/office/drawing/2014/main" val="519819019"/>
                    </a:ext>
                  </a:extLst>
                </a:gridCol>
                <a:gridCol w="2793580">
                  <a:extLst>
                    <a:ext uri="{9D8B030D-6E8A-4147-A177-3AD203B41FA5}">
                      <a16:colId xmlns:a16="http://schemas.microsoft.com/office/drawing/2014/main" val="1827314440"/>
                    </a:ext>
                  </a:extLst>
                </a:gridCol>
                <a:gridCol w="2793580">
                  <a:extLst>
                    <a:ext uri="{9D8B030D-6E8A-4147-A177-3AD203B41FA5}">
                      <a16:colId xmlns:a16="http://schemas.microsoft.com/office/drawing/2014/main" val="3234779528"/>
                    </a:ext>
                  </a:extLst>
                </a:gridCol>
              </a:tblGrid>
              <a:tr h="4778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예측 방어율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예측 타율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피타고리안</a:t>
                      </a:r>
                      <a:r>
                        <a:rPr lang="ko-KR" altLang="en-US" dirty="0"/>
                        <a:t> 승률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115568"/>
                  </a:ext>
                </a:extLst>
              </a:tr>
              <a:tr h="4778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HH (</a:t>
                      </a:r>
                      <a:r>
                        <a:rPr lang="ko-KR" altLang="en-US" dirty="0"/>
                        <a:t>한화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4.965384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0.273720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0.294683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5435"/>
                  </a:ext>
                </a:extLst>
              </a:tr>
              <a:tr h="4778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 (KIA)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5.172462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0.279354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0.583043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230309"/>
                  </a:ext>
                </a:extLst>
              </a:tr>
              <a:tr h="4778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KT 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4.609663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0.270775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0.539710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96684"/>
                  </a:ext>
                </a:extLst>
              </a:tr>
              <a:tr h="4778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4.802338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0.277884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0.583521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340709"/>
                  </a:ext>
                </a:extLst>
              </a:tr>
              <a:tr h="4778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LT (</a:t>
                      </a:r>
                      <a:r>
                        <a:rPr lang="ko-KR" altLang="en-US" dirty="0"/>
                        <a:t>롯데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4.692812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0.276886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0.521620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102199"/>
                  </a:ext>
                </a:extLst>
              </a:tr>
              <a:tr h="477871"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4.759503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0.282182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0.671297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939184"/>
                  </a:ext>
                </a:extLst>
              </a:tr>
              <a:tr h="4778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OB (</a:t>
                      </a:r>
                      <a:r>
                        <a:rPr lang="ko-KR" altLang="en-US" dirty="0"/>
                        <a:t>두산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4.910974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0.271753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0.609756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485211"/>
                  </a:ext>
                </a:extLst>
              </a:tr>
              <a:tr h="4778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4.893906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0.272903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0.402553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033666"/>
                  </a:ext>
                </a:extLst>
              </a:tr>
              <a:tr h="4778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SS (</a:t>
                      </a:r>
                      <a:r>
                        <a:rPr lang="ko-KR" altLang="en-US" dirty="0"/>
                        <a:t>삼성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4.861336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0.276818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0.602566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520484"/>
                  </a:ext>
                </a:extLst>
              </a:tr>
              <a:tr h="4778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WO (</a:t>
                      </a:r>
                      <a:r>
                        <a:rPr lang="ko-KR" altLang="en-US" dirty="0"/>
                        <a:t>키움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4.830148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0.274706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0.590687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529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831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09521" y="1557586"/>
            <a:ext cx="10971372" cy="4824535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ko-KR" altLang="en-US" dirty="0">
                <a:latin typeface="+mn-ea"/>
                <a:ea typeface="+mn-ea"/>
              </a:rPr>
              <a:t>슬라이드 양식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en-US" altLang="ko-KR" dirty="0">
                <a:latin typeface="+mn-ea"/>
                <a:ea typeface="+mn-ea"/>
                <a:hlinkClick r:id="rId2"/>
              </a:rPr>
              <a:t>https://www.slidemembers.com/ko_KR/view/Free-Slides/%EC%95%BC%EA%B5%AC%EC%9E%A5-%EB%AC%B4%EB%A3%8C-%ED%8C%8C%EC%9B%8C%ED%8F%AC%EC%9D%B8%ED%8A%B8-%ED%85%9C%ED%94%8C%EB%A6%BF-%EB%94%94%EC%9E%90%EC%9D%B8-9001</a:t>
            </a:r>
            <a:endParaRPr lang="en-US" altLang="ko-KR" dirty="0">
              <a:latin typeface="+mn-ea"/>
              <a:ea typeface="+mn-ea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장 시트 </a:t>
            </a:r>
            <a:r>
              <a:rPr lang="en-US" altLang="ko-KR" dirty="0">
                <a:latin typeface="+mn-ea"/>
                <a:ea typeface="+mn-ea"/>
              </a:rPr>
              <a:t>7,8 </a:t>
            </a:r>
            <a:r>
              <a:rPr lang="ko-KR" altLang="en-US" dirty="0">
                <a:latin typeface="+mn-ea"/>
                <a:ea typeface="+mn-ea"/>
              </a:rPr>
              <a:t>이미지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en-US" altLang="ko-KR" dirty="0">
                <a:latin typeface="+mn-ea"/>
                <a:ea typeface="+mn-ea"/>
                <a:hlinkClick r:id="rId3"/>
              </a:rPr>
              <a:t>https://www.bigcontest.or.kr/points/file/2020%EB%B9%85%EC%BD%98%ED%85%8C%EC%8A%A4%ED%8A%B8_%EB%8D%B0%EC%9D%B4%ED%84%B0%EB%B6%84%EC%84%9D%EB%B6%84%EC%95%BC_%ED%93%A8%EC%B2%98%EC%8A%A4%EB%A6%AC%EA%B7%B8_%EB%8D%B0%EC%9D%B4%ED%84%B0%EC%A0%95%EC%9D%98%EC%84%9C_v1_200818.pdf</a:t>
            </a:r>
            <a:endParaRPr lang="en-US" altLang="ko-KR" dirty="0">
              <a:latin typeface="+mn-ea"/>
              <a:ea typeface="+mn-ea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ko-KR" altLang="en-US" dirty="0">
                <a:latin typeface="+mn-ea"/>
                <a:ea typeface="+mn-ea"/>
              </a:rPr>
              <a:t>장 </a:t>
            </a:r>
            <a:r>
              <a:rPr lang="en-US" altLang="ko-KR" dirty="0">
                <a:latin typeface="+mn-ea"/>
                <a:ea typeface="+mn-ea"/>
              </a:rPr>
              <a:t>NA </a:t>
            </a:r>
            <a:r>
              <a:rPr lang="ko-KR" altLang="en-US" dirty="0">
                <a:latin typeface="+mn-ea"/>
                <a:ea typeface="+mn-ea"/>
              </a:rPr>
              <a:t>값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en-US" altLang="ko-KR" dirty="0">
                <a:latin typeface="+mn-ea"/>
                <a:ea typeface="+mn-ea"/>
                <a:hlinkClick r:id="rId4"/>
              </a:rPr>
              <a:t>https://m.mbn.co.kr/news/3064101</a:t>
            </a:r>
            <a:endParaRPr lang="en-US" altLang="ko-KR" dirty="0">
              <a:latin typeface="+mn-ea"/>
              <a:ea typeface="+mn-ea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장 </a:t>
            </a:r>
            <a:r>
              <a:rPr lang="ko-KR" altLang="en-US" dirty="0" err="1">
                <a:latin typeface="+mn-ea"/>
                <a:ea typeface="+mn-ea"/>
              </a:rPr>
              <a:t>지수평활법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en-US" altLang="ko-KR" dirty="0">
                <a:hlinkClick r:id="rId5"/>
              </a:rPr>
              <a:t>https://otexts.com/fpp2/ses.html</a:t>
            </a:r>
            <a:endParaRPr lang="en-US" altLang="ko-KR" dirty="0">
              <a:latin typeface="+mn-ea"/>
              <a:ea typeface="+mn-ea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+mn-ea"/>
                <a:ea typeface="+mn-ea"/>
              </a:rPr>
              <a:t>4</a:t>
            </a:r>
            <a:r>
              <a:rPr lang="ko-KR" altLang="en-US" dirty="0">
                <a:latin typeface="+mn-ea"/>
                <a:ea typeface="+mn-ea"/>
              </a:rPr>
              <a:t>장 </a:t>
            </a:r>
            <a:r>
              <a:rPr lang="en-US" altLang="ko-KR" dirty="0">
                <a:latin typeface="+mn-ea"/>
                <a:ea typeface="+mn-ea"/>
              </a:rPr>
              <a:t>Regression Tree </a:t>
            </a:r>
            <a:r>
              <a:rPr lang="ko-KR" altLang="en-US" dirty="0">
                <a:latin typeface="+mn-ea"/>
                <a:ea typeface="+mn-ea"/>
              </a:rPr>
              <a:t>그림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en-US" altLang="ko-KR" dirty="0">
                <a:latin typeface="+mn-ea"/>
                <a:ea typeface="+mn-ea"/>
                <a:hlinkClick r:id="rId6"/>
              </a:rPr>
              <a:t>https://allmodelsarewrong.github.io/trees.html</a:t>
            </a:r>
            <a:endParaRPr lang="en-US" altLang="ko-KR" dirty="0">
              <a:latin typeface="+mn-ea"/>
              <a:ea typeface="+mn-ea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+mn-ea"/>
                <a:ea typeface="+mn-ea"/>
              </a:rPr>
              <a:t>6</a:t>
            </a:r>
            <a:r>
              <a:rPr lang="ko-KR" altLang="en-US" dirty="0">
                <a:latin typeface="+mn-ea"/>
                <a:ea typeface="+mn-ea"/>
              </a:rPr>
              <a:t>장 논문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  <a:ea typeface="+mn-ea"/>
              </a:rPr>
              <a:t>Kim, S. K., &amp; Lee, Y. H. (2016). The estimation of winning rate in Korean professional baseball league.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+mn-ea"/>
                <a:ea typeface="+mn-ea"/>
              </a:rPr>
              <a:t>Journal of the Korean Data and Information Science Society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  <a:ea typeface="+mn-ea"/>
              </a:rPr>
              <a:t>,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+mn-ea"/>
                <a:ea typeface="+mn-ea"/>
              </a:rPr>
              <a:t>27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  <a:ea typeface="+mn-ea"/>
              </a:rPr>
              <a:t>(3), 653-661.</a:t>
            </a:r>
            <a:endParaRPr lang="en-US" altLang="ko-KR" dirty="0">
              <a:latin typeface="+mn-ea"/>
              <a:ea typeface="+mn-ea"/>
            </a:endParaRP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대회 설명 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i="0" dirty="0"/>
              <a:t> </a:t>
            </a:r>
            <a:r>
              <a:rPr lang="ko-KR" altLang="en-US" sz="3200" i="0" dirty="0"/>
              <a:t>대회 설명 </a:t>
            </a:r>
            <a:r>
              <a:rPr lang="en-US" altLang="ko-KR" sz="3200" i="0" dirty="0"/>
              <a:t>(</a:t>
            </a:r>
            <a:r>
              <a:rPr lang="ko-KR" altLang="en-US" sz="3200" i="0" dirty="0"/>
              <a:t>개요</a:t>
            </a:r>
            <a:r>
              <a:rPr lang="en-US" altLang="ko-KR" sz="3200" i="0" dirty="0"/>
              <a:t>)</a:t>
            </a:r>
          </a:p>
          <a:p>
            <a:endParaRPr lang="en-US" altLang="ko-KR" i="0" dirty="0"/>
          </a:p>
          <a:p>
            <a:pPr>
              <a:buFontTx/>
              <a:buChar char="-"/>
            </a:pPr>
            <a:r>
              <a:rPr lang="ko-KR" altLang="en-US" i="0" dirty="0">
                <a:latin typeface="+mn-ea"/>
                <a:ea typeface="+mn-ea"/>
              </a:rPr>
              <a:t>목적 </a:t>
            </a:r>
            <a:r>
              <a:rPr lang="en-US" altLang="ko-KR" i="0" dirty="0">
                <a:latin typeface="+mn-ea"/>
                <a:ea typeface="+mn-ea"/>
              </a:rPr>
              <a:t>: KBO </a:t>
            </a:r>
            <a:r>
              <a:rPr lang="ko-KR" altLang="en-US" i="0" dirty="0">
                <a:latin typeface="+mn-ea"/>
                <a:ea typeface="+mn-ea"/>
              </a:rPr>
              <a:t>팀의 정규시즌 잔여기간 팀별  </a:t>
            </a:r>
            <a:r>
              <a:rPr lang="en-US" altLang="ko-KR" i="0" dirty="0">
                <a:latin typeface="+mn-ea"/>
                <a:ea typeface="+mn-ea"/>
              </a:rPr>
              <a:t>1) </a:t>
            </a:r>
            <a:r>
              <a:rPr lang="ko-KR" altLang="en-US" i="0" dirty="0">
                <a:latin typeface="+mn-ea"/>
                <a:ea typeface="+mn-ea"/>
              </a:rPr>
              <a:t>방어율 </a:t>
            </a:r>
            <a:r>
              <a:rPr lang="en-US" altLang="ko-KR" i="0" dirty="0">
                <a:latin typeface="+mn-ea"/>
                <a:ea typeface="+mn-ea"/>
              </a:rPr>
              <a:t> 2) </a:t>
            </a:r>
            <a:r>
              <a:rPr lang="ko-KR" altLang="en-US" i="0" dirty="0">
                <a:latin typeface="+mn-ea"/>
                <a:ea typeface="+mn-ea"/>
              </a:rPr>
              <a:t>타율  </a:t>
            </a:r>
            <a:r>
              <a:rPr lang="en-US" altLang="ko-KR" i="0" dirty="0">
                <a:latin typeface="+mn-ea"/>
                <a:ea typeface="+mn-ea"/>
              </a:rPr>
              <a:t>3) </a:t>
            </a:r>
            <a:r>
              <a:rPr lang="ko-KR" altLang="en-US" i="0" dirty="0">
                <a:latin typeface="+mn-ea"/>
                <a:ea typeface="+mn-ea"/>
              </a:rPr>
              <a:t>승률 예측</a:t>
            </a:r>
            <a:endParaRPr lang="en-US" altLang="ko-KR" i="0" dirty="0">
              <a:latin typeface="+mn-ea"/>
              <a:ea typeface="+mn-ea"/>
            </a:endParaRPr>
          </a:p>
          <a:p>
            <a:pPr>
              <a:buFontTx/>
              <a:buChar char="-"/>
            </a:pPr>
            <a:endParaRPr lang="en-US" altLang="ko-KR" i="0" dirty="0">
              <a:latin typeface="+mn-ea"/>
              <a:ea typeface="+mn-ea"/>
            </a:endParaRPr>
          </a:p>
          <a:p>
            <a:pPr>
              <a:buFontTx/>
              <a:buChar char="-"/>
            </a:pPr>
            <a:r>
              <a:rPr lang="ko-KR" altLang="en-US" i="0" dirty="0">
                <a:latin typeface="+mn-ea"/>
                <a:ea typeface="+mn-ea"/>
              </a:rPr>
              <a:t>데이터 제공 </a:t>
            </a:r>
            <a:r>
              <a:rPr lang="en-US" altLang="ko-KR" i="0" dirty="0">
                <a:latin typeface="+mn-ea"/>
                <a:ea typeface="+mn-ea"/>
              </a:rPr>
              <a:t>: </a:t>
            </a:r>
            <a:r>
              <a:rPr lang="ko-KR" altLang="en-US" i="0" dirty="0" err="1">
                <a:latin typeface="+mn-ea"/>
                <a:ea typeface="+mn-ea"/>
              </a:rPr>
              <a:t>스포츠투아이</a:t>
            </a:r>
            <a:r>
              <a:rPr lang="ko-KR" altLang="en-US" i="0" dirty="0">
                <a:latin typeface="+mn-ea"/>
                <a:ea typeface="+mn-ea"/>
              </a:rPr>
              <a:t> </a:t>
            </a:r>
            <a:r>
              <a:rPr lang="en-US" altLang="ko-KR" i="0" dirty="0">
                <a:latin typeface="+mn-ea"/>
                <a:ea typeface="+mn-ea"/>
              </a:rPr>
              <a:t>(</a:t>
            </a:r>
            <a:r>
              <a:rPr lang="en-US" altLang="ko-KR" dirty="0">
                <a:latin typeface="+mn-ea"/>
                <a:ea typeface="+mn-ea"/>
                <a:hlinkClick r:id="rId2"/>
              </a:rPr>
              <a:t>https://www.sports2i.com/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en-US" altLang="ko-KR" i="0" dirty="0">
              <a:latin typeface="+mn-ea"/>
              <a:ea typeface="+mn-ea"/>
            </a:endParaRPr>
          </a:p>
          <a:p>
            <a:pPr>
              <a:buFontTx/>
              <a:buChar char="-"/>
            </a:pPr>
            <a:endParaRPr lang="en-US" altLang="ko-KR" i="0" dirty="0">
              <a:latin typeface="+mn-ea"/>
              <a:ea typeface="+mn-ea"/>
            </a:endParaRPr>
          </a:p>
          <a:p>
            <a:pPr>
              <a:buFontTx/>
              <a:buChar char="-"/>
            </a:pPr>
            <a:endParaRPr lang="en-US" altLang="ko-KR" i="0" dirty="0">
              <a:latin typeface="+mn-ea"/>
              <a:ea typeface="+mn-ea"/>
            </a:endParaRPr>
          </a:p>
          <a:p>
            <a:pPr>
              <a:buFontTx/>
              <a:buChar char="-"/>
            </a:pPr>
            <a:r>
              <a:rPr lang="en-US" altLang="ko-KR" i="0" dirty="0">
                <a:latin typeface="+mn-ea"/>
                <a:ea typeface="+mn-ea"/>
              </a:rPr>
              <a:t>2016</a:t>
            </a:r>
            <a:r>
              <a:rPr lang="ko-KR" altLang="en-US" i="0" dirty="0">
                <a:latin typeface="+mn-ea"/>
                <a:ea typeface="+mn-ea"/>
              </a:rPr>
              <a:t>년부터 </a:t>
            </a:r>
            <a:r>
              <a:rPr lang="en-US" altLang="ko-KR" i="0" dirty="0">
                <a:latin typeface="+mn-ea"/>
                <a:ea typeface="+mn-ea"/>
              </a:rPr>
              <a:t>2020.7.20</a:t>
            </a:r>
            <a:r>
              <a:rPr lang="ko-KR" altLang="en-US" i="0" dirty="0">
                <a:latin typeface="+mn-ea"/>
                <a:ea typeface="+mn-ea"/>
              </a:rPr>
              <a:t>까지의 야구 데이터 제공</a:t>
            </a:r>
            <a:endParaRPr lang="en-US" altLang="ko-KR" i="0" dirty="0">
              <a:latin typeface="+mn-ea"/>
              <a:ea typeface="+mn-ea"/>
            </a:endParaRPr>
          </a:p>
          <a:p>
            <a:pPr>
              <a:buFontTx/>
              <a:buChar char="-"/>
            </a:pPr>
            <a:r>
              <a:rPr lang="ko-KR" altLang="en-US" i="0" dirty="0">
                <a:latin typeface="+mn-ea"/>
                <a:ea typeface="+mn-ea"/>
              </a:rPr>
              <a:t>이를 토대로 </a:t>
            </a:r>
            <a:r>
              <a:rPr lang="en-US" altLang="ko-KR" i="0" dirty="0">
                <a:latin typeface="+mn-ea"/>
                <a:ea typeface="+mn-ea"/>
              </a:rPr>
              <a:t>2020.9.28 ~ </a:t>
            </a:r>
            <a:r>
              <a:rPr lang="ko-KR" altLang="en-US" i="0" dirty="0">
                <a:latin typeface="+mn-ea"/>
                <a:ea typeface="+mn-ea"/>
              </a:rPr>
              <a:t>종료시점까지의 승률 </a:t>
            </a:r>
            <a:r>
              <a:rPr lang="en-US" altLang="ko-KR" i="0" dirty="0">
                <a:latin typeface="+mn-ea"/>
                <a:ea typeface="+mn-ea"/>
              </a:rPr>
              <a:t>, </a:t>
            </a:r>
            <a:r>
              <a:rPr lang="ko-KR" altLang="en-US" i="0" dirty="0">
                <a:latin typeface="+mn-ea"/>
                <a:ea typeface="+mn-ea"/>
              </a:rPr>
              <a:t>타율 </a:t>
            </a:r>
            <a:r>
              <a:rPr lang="en-US" altLang="ko-KR" i="0" dirty="0">
                <a:latin typeface="+mn-ea"/>
                <a:ea typeface="+mn-ea"/>
              </a:rPr>
              <a:t>, </a:t>
            </a:r>
            <a:r>
              <a:rPr lang="ko-KR" altLang="en-US" i="0" dirty="0">
                <a:latin typeface="+mn-ea"/>
                <a:ea typeface="+mn-ea"/>
              </a:rPr>
              <a:t>방어율 예측</a:t>
            </a:r>
            <a:endParaRPr lang="en-US" altLang="ko-KR" i="0" dirty="0">
              <a:latin typeface="+mn-ea"/>
              <a:ea typeface="+mn-ea"/>
            </a:endParaRPr>
          </a:p>
          <a:p>
            <a:pPr>
              <a:buFontTx/>
              <a:buChar char="-"/>
            </a:pPr>
            <a:endParaRPr lang="en-US" altLang="ko-KR" i="0" dirty="0">
              <a:latin typeface="+mn-ea"/>
              <a:ea typeface="+mn-ea"/>
            </a:endParaRPr>
          </a:p>
          <a:p>
            <a:pPr>
              <a:buFontTx/>
              <a:buChar char="-"/>
            </a:pPr>
            <a:r>
              <a:rPr lang="ko-KR" altLang="en-US" i="0" dirty="0">
                <a:latin typeface="+mn-ea"/>
                <a:ea typeface="+mn-ea"/>
              </a:rPr>
              <a:t>데이터 설명 </a:t>
            </a:r>
            <a:r>
              <a:rPr lang="en-US" altLang="ko-KR" i="0" dirty="0">
                <a:latin typeface="+mn-ea"/>
                <a:ea typeface="+mn-ea"/>
              </a:rPr>
              <a:t>: </a:t>
            </a:r>
            <a:r>
              <a:rPr lang="en-US" altLang="ko-KR" b="1" i="0" u="sng" dirty="0">
                <a:solidFill>
                  <a:srgbClr val="0088CC"/>
                </a:solidFill>
                <a:effectLst/>
                <a:latin typeface="+mn-ea"/>
                <a:ea typeface="+mn-ea"/>
                <a:hlinkClick r:id="rId3"/>
              </a:rPr>
              <a:t>https://www.youtube.com/watch?v=YAIKbArBmPY</a:t>
            </a:r>
            <a:endParaRPr lang="en-US" altLang="ko-KR" b="1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algn="just"/>
            <a:r>
              <a:rPr lang="en-US" altLang="ko-KR" i="0" dirty="0">
                <a:latin typeface="+mn-ea"/>
                <a:ea typeface="+mn-ea"/>
              </a:rPr>
              <a:t>                                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1:20:42 ~ 1:23:30</a:t>
            </a:r>
          </a:p>
          <a:p>
            <a:endParaRPr lang="en-US" altLang="ko-KR" i="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240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342678" y="3861842"/>
            <a:ext cx="5821584" cy="1368152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대회 설명 </a:t>
            </a:r>
            <a:r>
              <a:rPr lang="en-US" altLang="ko-KR" dirty="0">
                <a:latin typeface="+mn-ea"/>
                <a:ea typeface="+mn-ea"/>
              </a:rPr>
              <a:t>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 </a:t>
            </a:r>
            <a:r>
              <a:rPr lang="ko-KR" altLang="en-US" sz="3200" i="0" dirty="0">
                <a:latin typeface="+mn-ea"/>
                <a:ea typeface="+mn-ea"/>
              </a:rPr>
              <a:t>데이터 기본 설명</a:t>
            </a:r>
            <a:endParaRPr lang="en-US" altLang="ko-KR" sz="3200" i="0" dirty="0">
              <a:latin typeface="+mn-ea"/>
              <a:ea typeface="+mn-ea"/>
            </a:endParaRPr>
          </a:p>
          <a:p>
            <a:endParaRPr lang="en-US" altLang="ko-KR" i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buFontTx/>
              <a:buChar char="-"/>
            </a:pPr>
            <a:r>
              <a:rPr lang="ko-KR" altLang="en-US" sz="1800" b="1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시트 </a:t>
            </a:r>
            <a:r>
              <a:rPr lang="en-US" altLang="ko-KR" sz="1800" b="1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1 ) </a:t>
            </a:r>
            <a:r>
              <a:rPr lang="ko-KR" altLang="en-US" sz="1800" b="1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팀   </a:t>
            </a:r>
            <a:r>
              <a:rPr lang="en-US" altLang="ko-KR" sz="1800" b="1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        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: 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팀을 식별하기 위한 코드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(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영문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) , </a:t>
            </a:r>
            <a:r>
              <a:rPr lang="ko-KR" altLang="en-US" sz="1800" i="0" dirty="0" err="1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팀명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 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(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한글 혹은 영어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) </a:t>
            </a:r>
          </a:p>
          <a:p>
            <a:pPr>
              <a:buFontTx/>
              <a:buChar char="-"/>
            </a:pPr>
            <a:r>
              <a:rPr lang="ko-KR" altLang="en-US" sz="1800" b="1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시트 </a:t>
            </a:r>
            <a:r>
              <a:rPr lang="en-US" altLang="ko-KR" sz="1800" b="1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2 ) </a:t>
            </a:r>
            <a:r>
              <a:rPr lang="ko-KR" altLang="en-US" sz="1800" b="1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경기        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: 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게임에 관한 설명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 : 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게임 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key, 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경기일자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, 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홈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/</a:t>
            </a:r>
            <a:r>
              <a:rPr lang="ko-KR" altLang="en-US" sz="1800" i="0" dirty="0" err="1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원정팀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,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 더블헤더 여부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, 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요일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, 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구장</a:t>
            </a:r>
            <a:endParaRPr lang="en-US" altLang="ko-KR" sz="1800" i="0" dirty="0">
              <a:solidFill>
                <a:srgbClr val="000000"/>
              </a:solidFill>
              <a:latin typeface="+mn-ea"/>
              <a:ea typeface="+mn-ea"/>
              <a:cs typeface="Aharoni" panose="020B0604020202020204" pitchFamily="2" charset="-79"/>
            </a:endParaRPr>
          </a:p>
          <a:p>
            <a:pPr>
              <a:buFontTx/>
              <a:buChar char="-"/>
            </a:pPr>
            <a:r>
              <a:rPr lang="ko-KR" altLang="en-US" sz="1800" b="1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시트 </a:t>
            </a:r>
            <a:r>
              <a:rPr lang="en-US" altLang="ko-KR" sz="1800" b="1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3 ) </a:t>
            </a:r>
            <a:r>
              <a:rPr lang="ko-KR" altLang="en-US" sz="1800" b="1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선수        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: 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선수 정보 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(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시즌 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, 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선수 코드 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, </a:t>
            </a:r>
            <a:r>
              <a:rPr lang="ko-KR" altLang="en-US" sz="1800" i="0" dirty="0" err="1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선수명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, </a:t>
            </a:r>
            <a:r>
              <a:rPr lang="ko-KR" altLang="en-US" sz="1800" i="0" dirty="0" err="1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팀코드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, 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포지션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, 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나이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, 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연봉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1800" b="1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시트 </a:t>
            </a:r>
            <a:r>
              <a:rPr lang="en-US" altLang="ko-KR" sz="1800" b="1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4 ) </a:t>
            </a:r>
            <a:r>
              <a:rPr lang="ko-KR" altLang="en-US" sz="1800" b="1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등록선수  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: 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일자 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(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등록 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/ 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말소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) , </a:t>
            </a:r>
            <a:r>
              <a:rPr lang="ko-KR" altLang="en-US" sz="1800" i="0" dirty="0" err="1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팀코드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, 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선수코드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, 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등록</a:t>
            </a:r>
            <a:r>
              <a:rPr lang="en-US" altLang="ko-KR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/</a:t>
            </a:r>
            <a:r>
              <a:rPr lang="ko-KR" altLang="en-US" sz="1800" i="0" dirty="0">
                <a:solidFill>
                  <a:srgbClr val="000000"/>
                </a:solidFill>
                <a:latin typeface="+mn-ea"/>
                <a:ea typeface="+mn-ea"/>
                <a:cs typeface="Aharoni" panose="020B0604020202020204" pitchFamily="2" charset="-79"/>
              </a:rPr>
              <a:t>말소 여부</a:t>
            </a:r>
            <a:endParaRPr lang="en-US" altLang="ko-KR" sz="1800" i="0" dirty="0">
              <a:solidFill>
                <a:srgbClr val="000000"/>
              </a:solidFill>
              <a:latin typeface="+mn-ea"/>
              <a:ea typeface="+mn-ea"/>
              <a:cs typeface="Aharoni" panose="020B0604020202020204" pitchFamily="2" charset="-79"/>
            </a:endParaRPr>
          </a:p>
          <a:p>
            <a:pPr>
              <a:buFontTx/>
              <a:buChar char="-"/>
            </a:pPr>
            <a:r>
              <a:rPr lang="ko-KR" altLang="en-US" sz="1800" b="1" i="0" dirty="0">
                <a:latin typeface="+mn-ea"/>
                <a:ea typeface="+mn-ea"/>
                <a:cs typeface="Aharoni" panose="020B0604020202020204" pitchFamily="2" charset="-79"/>
              </a:rPr>
              <a:t>시트 </a:t>
            </a:r>
            <a:r>
              <a:rPr lang="en-US" altLang="ko-KR" sz="1800" b="1" i="0" dirty="0">
                <a:latin typeface="+mn-ea"/>
                <a:ea typeface="+mn-ea"/>
                <a:cs typeface="Aharoni" panose="020B0604020202020204" pitchFamily="2" charset="-79"/>
              </a:rPr>
              <a:t>5 ) </a:t>
            </a:r>
            <a:r>
              <a:rPr lang="ko-KR" altLang="en-US" sz="1800" b="1" i="0" dirty="0">
                <a:latin typeface="+mn-ea"/>
                <a:ea typeface="+mn-ea"/>
                <a:cs typeface="Aharoni" panose="020B0604020202020204" pitchFamily="2" charset="-79"/>
              </a:rPr>
              <a:t>팀 투수</a:t>
            </a:r>
            <a:r>
              <a:rPr lang="en-US" altLang="ko-KR" sz="1800" b="1" i="0" dirty="0">
                <a:latin typeface="+mn-ea"/>
                <a:ea typeface="+mn-ea"/>
                <a:cs typeface="Aharoni" panose="020B0604020202020204" pitchFamily="2" charset="-79"/>
              </a:rPr>
              <a:t>    </a:t>
            </a:r>
            <a:r>
              <a:rPr lang="en-US" altLang="ko-KR" sz="1800" i="0" dirty="0">
                <a:latin typeface="+mn-ea"/>
                <a:ea typeface="+mn-ea"/>
                <a:cs typeface="Aharoni" panose="020B0604020202020204" pitchFamily="2" charset="-79"/>
              </a:rPr>
              <a:t>: </a:t>
            </a:r>
            <a:r>
              <a:rPr lang="ko-KR" altLang="en-US" sz="1800" i="0" dirty="0">
                <a:latin typeface="+mn-ea"/>
                <a:ea typeface="+mn-ea"/>
                <a:cs typeface="Aharoni" panose="020B0604020202020204" pitchFamily="2" charset="-79"/>
              </a:rPr>
              <a:t>각 경기 별 양팀 투수들의 종합적인 정보 </a:t>
            </a:r>
            <a:r>
              <a:rPr lang="en-US" altLang="ko-KR" sz="1800" i="0" dirty="0">
                <a:latin typeface="+mn-ea"/>
                <a:ea typeface="+mn-ea"/>
                <a:cs typeface="Aharoni" panose="020B0604020202020204" pitchFamily="2" charset="-79"/>
              </a:rPr>
              <a:t>(</a:t>
            </a:r>
            <a:r>
              <a:rPr lang="ko-KR" altLang="en-US" sz="1800" i="0" dirty="0">
                <a:latin typeface="+mn-ea"/>
                <a:ea typeface="+mn-ea"/>
                <a:cs typeface="Aharoni" panose="020B0604020202020204" pitchFamily="2" charset="-79"/>
              </a:rPr>
              <a:t>상대타자 수 </a:t>
            </a:r>
            <a:r>
              <a:rPr lang="en-US" altLang="ko-KR" sz="1800" i="0" dirty="0">
                <a:latin typeface="+mn-ea"/>
                <a:ea typeface="+mn-ea"/>
                <a:cs typeface="Aharoni" panose="020B0604020202020204" pitchFamily="2" charset="-79"/>
              </a:rPr>
              <a:t>, </a:t>
            </a:r>
            <a:r>
              <a:rPr lang="ko-KR" altLang="en-US" sz="1800" i="0" dirty="0">
                <a:latin typeface="+mn-ea"/>
                <a:ea typeface="+mn-ea"/>
                <a:cs typeface="Aharoni" panose="020B0604020202020204" pitchFamily="2" charset="-79"/>
              </a:rPr>
              <a:t>삼진</a:t>
            </a:r>
            <a:r>
              <a:rPr lang="en-US" altLang="ko-KR" sz="1800" i="0" dirty="0">
                <a:latin typeface="+mn-ea"/>
                <a:ea typeface="+mn-ea"/>
                <a:cs typeface="Aharoni" panose="020B0604020202020204" pitchFamily="2" charset="-79"/>
              </a:rPr>
              <a:t>, </a:t>
            </a:r>
            <a:r>
              <a:rPr lang="ko-KR" altLang="en-US" sz="1800" i="0" dirty="0">
                <a:latin typeface="+mn-ea"/>
                <a:ea typeface="+mn-ea"/>
                <a:cs typeface="Aharoni" panose="020B0604020202020204" pitchFamily="2" charset="-79"/>
              </a:rPr>
              <a:t>이닝</a:t>
            </a:r>
            <a:r>
              <a:rPr lang="en-US" altLang="ko-KR" sz="1800" i="0" dirty="0">
                <a:latin typeface="+mn-ea"/>
                <a:ea typeface="+mn-ea"/>
                <a:cs typeface="Aharoni" panose="020B0604020202020204" pitchFamily="2" charset="-79"/>
              </a:rPr>
              <a:t>, </a:t>
            </a:r>
            <a:r>
              <a:rPr lang="ko-KR" altLang="en-US" sz="1800" i="0" dirty="0">
                <a:latin typeface="+mn-ea"/>
                <a:ea typeface="+mn-ea"/>
                <a:cs typeface="Aharoni" panose="020B0604020202020204" pitchFamily="2" charset="-79"/>
              </a:rPr>
              <a:t>자책점 등</a:t>
            </a:r>
            <a:r>
              <a:rPr lang="en-US" altLang="ko-KR" sz="1800" i="0" dirty="0">
                <a:latin typeface="+mn-ea"/>
                <a:ea typeface="+mn-ea"/>
                <a:cs typeface="Aharoni" panose="020B0604020202020204" pitchFamily="2" charset="-79"/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1800" b="1" i="0" dirty="0">
                <a:latin typeface="+mn-ea"/>
                <a:ea typeface="+mn-ea"/>
                <a:cs typeface="Aharoni" panose="020B0604020202020204" pitchFamily="2" charset="-79"/>
              </a:rPr>
              <a:t>시트 </a:t>
            </a:r>
            <a:r>
              <a:rPr lang="en-US" altLang="ko-KR" sz="1800" b="1" i="0" dirty="0">
                <a:latin typeface="+mn-ea"/>
                <a:ea typeface="+mn-ea"/>
                <a:cs typeface="Aharoni" panose="020B0604020202020204" pitchFamily="2" charset="-79"/>
              </a:rPr>
              <a:t>6 ) </a:t>
            </a:r>
            <a:r>
              <a:rPr lang="ko-KR" altLang="en-US" sz="1800" b="1" i="0" dirty="0">
                <a:latin typeface="+mn-ea"/>
                <a:ea typeface="+mn-ea"/>
                <a:cs typeface="Aharoni" panose="020B0604020202020204" pitchFamily="2" charset="-79"/>
              </a:rPr>
              <a:t>팀 타자    </a:t>
            </a:r>
            <a:r>
              <a:rPr lang="en-US" altLang="ko-KR" sz="1800" i="0" dirty="0">
                <a:latin typeface="+mn-ea"/>
                <a:ea typeface="+mn-ea"/>
                <a:cs typeface="Aharoni" panose="020B0604020202020204" pitchFamily="2" charset="-79"/>
              </a:rPr>
              <a:t>: </a:t>
            </a:r>
            <a:r>
              <a:rPr lang="ko-KR" altLang="en-US" sz="1800" i="0" dirty="0">
                <a:latin typeface="+mn-ea"/>
                <a:ea typeface="+mn-ea"/>
                <a:cs typeface="Aharoni" panose="020B0604020202020204" pitchFamily="2" charset="-79"/>
              </a:rPr>
              <a:t>각 경기 별 양팀 타자들의 종합적인 성적 </a:t>
            </a:r>
            <a:r>
              <a:rPr lang="en-US" altLang="ko-KR" sz="1800" i="0" dirty="0">
                <a:latin typeface="+mn-ea"/>
                <a:ea typeface="+mn-ea"/>
                <a:cs typeface="Aharoni" panose="020B0604020202020204" pitchFamily="2" charset="-79"/>
              </a:rPr>
              <a:t>(</a:t>
            </a:r>
            <a:r>
              <a:rPr lang="ko-KR" altLang="en-US" sz="1800" i="0" dirty="0">
                <a:latin typeface="+mn-ea"/>
                <a:ea typeface="+mn-ea"/>
                <a:cs typeface="Aharoni" panose="020B0604020202020204" pitchFamily="2" charset="-79"/>
              </a:rPr>
              <a:t>타수</a:t>
            </a:r>
            <a:r>
              <a:rPr lang="en-US" altLang="ko-KR" sz="1800" i="0" dirty="0">
                <a:latin typeface="+mn-ea"/>
                <a:ea typeface="+mn-ea"/>
                <a:cs typeface="Aharoni" panose="020B0604020202020204" pitchFamily="2" charset="-79"/>
              </a:rPr>
              <a:t>, </a:t>
            </a:r>
            <a:r>
              <a:rPr lang="ko-KR" altLang="en-US" sz="1800" i="0" dirty="0">
                <a:latin typeface="+mn-ea"/>
                <a:ea typeface="+mn-ea"/>
                <a:cs typeface="Aharoni" panose="020B0604020202020204" pitchFamily="2" charset="-79"/>
              </a:rPr>
              <a:t>안타</a:t>
            </a:r>
            <a:r>
              <a:rPr lang="en-US" altLang="ko-KR" sz="1800" i="0" dirty="0">
                <a:latin typeface="+mn-ea"/>
                <a:ea typeface="+mn-ea"/>
                <a:cs typeface="Aharoni" panose="020B0604020202020204" pitchFamily="2" charset="-79"/>
              </a:rPr>
              <a:t>, </a:t>
            </a:r>
            <a:r>
              <a:rPr lang="ko-KR" altLang="en-US" sz="1800" i="0" dirty="0">
                <a:latin typeface="+mn-ea"/>
                <a:ea typeface="+mn-ea"/>
                <a:cs typeface="Aharoni" panose="020B0604020202020204" pitchFamily="2" charset="-79"/>
              </a:rPr>
              <a:t>도루</a:t>
            </a:r>
            <a:r>
              <a:rPr lang="en-US" altLang="ko-KR" sz="1800" i="0" dirty="0">
                <a:latin typeface="+mn-ea"/>
                <a:ea typeface="+mn-ea"/>
                <a:cs typeface="Aharoni" panose="020B0604020202020204" pitchFamily="2" charset="-79"/>
              </a:rPr>
              <a:t>, 4</a:t>
            </a:r>
            <a:r>
              <a:rPr lang="ko-KR" altLang="en-US" sz="1800" i="0" dirty="0">
                <a:latin typeface="+mn-ea"/>
                <a:ea typeface="+mn-ea"/>
                <a:cs typeface="Aharoni" panose="020B0604020202020204" pitchFamily="2" charset="-79"/>
              </a:rPr>
              <a:t>구</a:t>
            </a:r>
            <a:r>
              <a:rPr lang="en-US" altLang="ko-KR" sz="1800" i="0" dirty="0">
                <a:latin typeface="+mn-ea"/>
                <a:ea typeface="+mn-ea"/>
                <a:cs typeface="Aharoni" panose="020B0604020202020204" pitchFamily="2" charset="-79"/>
              </a:rPr>
              <a:t>, </a:t>
            </a:r>
            <a:r>
              <a:rPr lang="ko-KR" altLang="en-US" sz="1800" i="0" dirty="0">
                <a:latin typeface="+mn-ea"/>
                <a:ea typeface="+mn-ea"/>
                <a:cs typeface="Aharoni" panose="020B0604020202020204" pitchFamily="2" charset="-79"/>
              </a:rPr>
              <a:t>병살타 등</a:t>
            </a:r>
            <a:r>
              <a:rPr lang="en-US" altLang="ko-KR" sz="1800" i="0" dirty="0">
                <a:latin typeface="+mn-ea"/>
                <a:ea typeface="+mn-ea"/>
                <a:cs typeface="Aharoni" panose="020B0604020202020204" pitchFamily="2" charset="-79"/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1800" b="1" i="0" dirty="0">
                <a:latin typeface="+mn-ea"/>
                <a:ea typeface="+mn-ea"/>
                <a:cs typeface="Aharoni" panose="020B0604020202020204" pitchFamily="2" charset="-79"/>
              </a:rPr>
              <a:t>시트 </a:t>
            </a:r>
            <a:r>
              <a:rPr lang="en-US" altLang="ko-KR" sz="1800" b="1" i="0" dirty="0">
                <a:latin typeface="+mn-ea"/>
                <a:ea typeface="+mn-ea"/>
                <a:cs typeface="Aharoni" panose="020B0604020202020204" pitchFamily="2" charset="-79"/>
              </a:rPr>
              <a:t>7 ) </a:t>
            </a:r>
            <a:r>
              <a:rPr lang="ko-KR" altLang="en-US" sz="1800" b="1" i="0" dirty="0">
                <a:latin typeface="+mn-ea"/>
                <a:ea typeface="+mn-ea"/>
                <a:cs typeface="Aharoni" panose="020B0604020202020204" pitchFamily="2" charset="-79"/>
              </a:rPr>
              <a:t>개인 투수 </a:t>
            </a:r>
            <a:r>
              <a:rPr lang="en-US" altLang="ko-KR" sz="1800" i="0" dirty="0">
                <a:latin typeface="+mn-ea"/>
                <a:ea typeface="+mn-ea"/>
                <a:cs typeface="Aharoni" panose="020B0604020202020204" pitchFamily="2" charset="-79"/>
              </a:rPr>
              <a:t>: </a:t>
            </a:r>
            <a:r>
              <a:rPr lang="ko-KR" altLang="en-US" sz="1800" i="0" dirty="0">
                <a:latin typeface="+mn-ea"/>
                <a:ea typeface="+mn-ea"/>
                <a:cs typeface="Aharoni" panose="020B0604020202020204" pitchFamily="2" charset="-79"/>
              </a:rPr>
              <a:t>각 경기에 등판한 투수들의 성적</a:t>
            </a:r>
            <a:endParaRPr lang="en-US" altLang="ko-KR" sz="1800" i="0" dirty="0">
              <a:latin typeface="+mn-ea"/>
              <a:ea typeface="+mn-ea"/>
              <a:cs typeface="Aharoni" panose="020B0604020202020204" pitchFamily="2" charset="-79"/>
            </a:endParaRPr>
          </a:p>
          <a:p>
            <a:pPr>
              <a:buFontTx/>
              <a:buChar char="-"/>
            </a:pPr>
            <a:r>
              <a:rPr lang="ko-KR" altLang="en-US" sz="1800" b="1" i="0" dirty="0">
                <a:latin typeface="+mn-ea"/>
                <a:ea typeface="+mn-ea"/>
                <a:cs typeface="Aharoni" panose="020B0604020202020204" pitchFamily="2" charset="-79"/>
              </a:rPr>
              <a:t>시트 </a:t>
            </a:r>
            <a:r>
              <a:rPr lang="en-US" altLang="ko-KR" sz="1800" b="1" i="0" dirty="0">
                <a:latin typeface="+mn-ea"/>
                <a:ea typeface="+mn-ea"/>
                <a:cs typeface="Aharoni" panose="020B0604020202020204" pitchFamily="2" charset="-79"/>
              </a:rPr>
              <a:t>8 ) </a:t>
            </a:r>
            <a:r>
              <a:rPr lang="ko-KR" altLang="en-US" sz="1800" b="1" i="0" dirty="0">
                <a:latin typeface="+mn-ea"/>
                <a:ea typeface="+mn-ea"/>
                <a:cs typeface="Aharoni" panose="020B0604020202020204" pitchFamily="2" charset="-79"/>
              </a:rPr>
              <a:t>개인 타자 </a:t>
            </a:r>
            <a:r>
              <a:rPr lang="en-US" altLang="ko-KR" sz="1800" i="0" dirty="0">
                <a:latin typeface="+mn-ea"/>
                <a:ea typeface="+mn-ea"/>
                <a:cs typeface="Aharoni" panose="020B0604020202020204" pitchFamily="2" charset="-79"/>
              </a:rPr>
              <a:t>: </a:t>
            </a:r>
            <a:r>
              <a:rPr lang="ko-KR" altLang="en-US" sz="1800" i="0" dirty="0">
                <a:latin typeface="+mn-ea"/>
                <a:ea typeface="+mn-ea"/>
                <a:cs typeface="Aharoni" panose="020B0604020202020204" pitchFamily="2" charset="-79"/>
              </a:rPr>
              <a:t>각 경기에 출전한 타자들의 성적</a:t>
            </a:r>
            <a:endParaRPr lang="en-US" altLang="ko-KR" sz="1800" i="0" dirty="0">
              <a:latin typeface="+mn-ea"/>
              <a:ea typeface="+mn-ea"/>
              <a:cs typeface="Aharoni" panose="020B0604020202020204" pitchFamily="2" charset="-79"/>
            </a:endParaRPr>
          </a:p>
          <a:p>
            <a:pPr>
              <a:buFontTx/>
              <a:buChar char="-"/>
            </a:pPr>
            <a:endParaRPr lang="en-US" altLang="ko-KR" i="0" dirty="0">
              <a:latin typeface="+mn-ea"/>
              <a:ea typeface="+mn-ea"/>
              <a:cs typeface="Aharoni" panose="020B0604020202020204" pitchFamily="2" charset="-79"/>
            </a:endParaRPr>
          </a:p>
          <a:p>
            <a:pPr>
              <a:buFontTx/>
              <a:buChar char="-"/>
            </a:pPr>
            <a:r>
              <a:rPr lang="ko-KR" altLang="en-US" i="0" dirty="0">
                <a:latin typeface="+mn-ea"/>
                <a:ea typeface="+mn-ea"/>
                <a:cs typeface="Aharoni" panose="020B0604020202020204" pitchFamily="2" charset="-79"/>
              </a:rPr>
              <a:t>결론적으로 시트 </a:t>
            </a:r>
            <a:r>
              <a:rPr lang="en-US" altLang="ko-KR" i="0" dirty="0">
                <a:latin typeface="+mn-ea"/>
                <a:ea typeface="+mn-ea"/>
                <a:cs typeface="Aharoni" panose="020B0604020202020204" pitchFamily="2" charset="-79"/>
              </a:rPr>
              <a:t>1) ~ 4) </a:t>
            </a:r>
            <a:r>
              <a:rPr lang="ko-KR" altLang="en-US" i="0" dirty="0">
                <a:latin typeface="+mn-ea"/>
                <a:ea typeface="+mn-ea"/>
                <a:cs typeface="Aharoni" panose="020B0604020202020204" pitchFamily="2" charset="-79"/>
              </a:rPr>
              <a:t>에서는 타율</a:t>
            </a:r>
            <a:r>
              <a:rPr lang="en-US" altLang="ko-KR" i="0" dirty="0">
                <a:latin typeface="+mn-ea"/>
                <a:ea typeface="+mn-ea"/>
                <a:cs typeface="Aharoni" panose="020B0604020202020204" pitchFamily="2" charset="-79"/>
              </a:rPr>
              <a:t>, </a:t>
            </a:r>
            <a:r>
              <a:rPr lang="ko-KR" altLang="en-US" i="0" dirty="0">
                <a:latin typeface="+mn-ea"/>
                <a:ea typeface="+mn-ea"/>
                <a:cs typeface="Aharoni" panose="020B0604020202020204" pitchFamily="2" charset="-79"/>
              </a:rPr>
              <a:t>방어율</a:t>
            </a:r>
            <a:r>
              <a:rPr lang="en-US" altLang="ko-KR" i="0" dirty="0">
                <a:latin typeface="+mn-ea"/>
                <a:ea typeface="+mn-ea"/>
                <a:cs typeface="Aharoni" panose="020B0604020202020204" pitchFamily="2" charset="-79"/>
              </a:rPr>
              <a:t>, </a:t>
            </a:r>
            <a:r>
              <a:rPr lang="ko-KR" altLang="en-US" i="0" dirty="0">
                <a:latin typeface="+mn-ea"/>
                <a:ea typeface="+mn-ea"/>
                <a:cs typeface="Aharoni" panose="020B0604020202020204" pitchFamily="2" charset="-79"/>
              </a:rPr>
              <a:t>승률을 예측하는 데 쓸 정보를 활용 </a:t>
            </a:r>
            <a:r>
              <a:rPr lang="en-US" altLang="ko-KR" i="0" dirty="0">
                <a:latin typeface="+mn-ea"/>
                <a:ea typeface="+mn-ea"/>
                <a:cs typeface="Aharoni" panose="020B0604020202020204" pitchFamily="2" charset="-79"/>
              </a:rPr>
              <a:t>x</a:t>
            </a:r>
          </a:p>
          <a:p>
            <a:pPr>
              <a:buFontTx/>
              <a:buChar char="-"/>
            </a:pPr>
            <a:r>
              <a:rPr lang="ko-KR" altLang="en-US" b="1" i="0" dirty="0">
                <a:latin typeface="+mn-ea"/>
                <a:ea typeface="+mn-ea"/>
                <a:cs typeface="Aharoni" panose="020B0604020202020204" pitchFamily="2" charset="-79"/>
              </a:rPr>
              <a:t>팀 성적 </a:t>
            </a:r>
            <a:r>
              <a:rPr lang="en-US" altLang="ko-KR" i="0" dirty="0">
                <a:latin typeface="+mn-ea"/>
                <a:ea typeface="+mn-ea"/>
                <a:cs typeface="Aharoni" panose="020B0604020202020204" pitchFamily="2" charset="-79"/>
              </a:rPr>
              <a:t>(</a:t>
            </a:r>
            <a:r>
              <a:rPr lang="ko-KR" altLang="en-US" i="0" dirty="0">
                <a:latin typeface="+mn-ea"/>
                <a:ea typeface="+mn-ea"/>
                <a:cs typeface="Aharoni" panose="020B0604020202020204" pitchFamily="2" charset="-79"/>
              </a:rPr>
              <a:t>시트 </a:t>
            </a:r>
            <a:r>
              <a:rPr lang="en-US" altLang="ko-KR" i="0" dirty="0">
                <a:latin typeface="+mn-ea"/>
                <a:ea typeface="+mn-ea"/>
                <a:cs typeface="Aharoni" panose="020B0604020202020204" pitchFamily="2" charset="-79"/>
              </a:rPr>
              <a:t>5~6)</a:t>
            </a:r>
            <a:r>
              <a:rPr lang="ko-KR" altLang="en-US" i="0" dirty="0">
                <a:latin typeface="+mn-ea"/>
                <a:ea typeface="+mn-ea"/>
                <a:cs typeface="Aharoni" panose="020B0604020202020204" pitchFamily="2" charset="-79"/>
              </a:rPr>
              <a:t>을 직접 예측하지 않고 </a:t>
            </a:r>
            <a:r>
              <a:rPr lang="ko-KR" altLang="en-US" b="1" i="0" dirty="0">
                <a:latin typeface="+mn-ea"/>
                <a:ea typeface="+mn-ea"/>
                <a:cs typeface="Aharoni" panose="020B0604020202020204" pitchFamily="2" charset="-79"/>
              </a:rPr>
              <a:t>개인 성적 </a:t>
            </a:r>
            <a:r>
              <a:rPr lang="en-US" altLang="ko-KR" i="0" dirty="0">
                <a:latin typeface="+mn-ea"/>
                <a:ea typeface="+mn-ea"/>
                <a:cs typeface="Aharoni" panose="020B0604020202020204" pitchFamily="2" charset="-79"/>
              </a:rPr>
              <a:t>(</a:t>
            </a:r>
            <a:r>
              <a:rPr lang="ko-KR" altLang="en-US" i="0" dirty="0">
                <a:latin typeface="+mn-ea"/>
                <a:ea typeface="+mn-ea"/>
                <a:cs typeface="Aharoni" panose="020B0604020202020204" pitchFamily="2" charset="-79"/>
              </a:rPr>
              <a:t>시트 </a:t>
            </a:r>
            <a:r>
              <a:rPr lang="en-US" altLang="ko-KR" i="0" dirty="0">
                <a:latin typeface="+mn-ea"/>
                <a:ea typeface="+mn-ea"/>
                <a:cs typeface="Aharoni" panose="020B0604020202020204" pitchFamily="2" charset="-79"/>
              </a:rPr>
              <a:t>7~8)</a:t>
            </a:r>
            <a:r>
              <a:rPr lang="ko-KR" altLang="en-US" i="0" dirty="0">
                <a:latin typeface="+mn-ea"/>
                <a:ea typeface="+mn-ea"/>
                <a:cs typeface="Aharoni" panose="020B0604020202020204" pitchFamily="2" charset="-79"/>
              </a:rPr>
              <a:t>의 정보를 모델링에 활용</a:t>
            </a:r>
            <a:r>
              <a:rPr lang="en-US" altLang="ko-KR" i="0" dirty="0">
                <a:latin typeface="+mn-ea"/>
                <a:ea typeface="+mn-ea"/>
                <a:cs typeface="Aharoni" panose="020B0604020202020204" pitchFamily="2" charset="-79"/>
              </a:rPr>
              <a:t>!</a:t>
            </a:r>
            <a:endParaRPr lang="ko-KR" altLang="en-US" dirty="0">
              <a:latin typeface="+mn-ea"/>
              <a:ea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121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대회 설명 </a:t>
            </a:r>
            <a:r>
              <a:rPr lang="en-US" altLang="ko-KR" dirty="0">
                <a:latin typeface="+mn-ea"/>
                <a:ea typeface="+mn-ea"/>
              </a:rPr>
              <a:t>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b="1" i="0" dirty="0">
                <a:latin typeface="+mn-ea"/>
                <a:ea typeface="+mn-ea"/>
              </a:rPr>
              <a:t>개인 성적 모델링 </a:t>
            </a:r>
            <a:r>
              <a:rPr lang="ko-KR" altLang="en-US" i="0" dirty="0">
                <a:latin typeface="+mn-ea"/>
                <a:ea typeface="+mn-ea"/>
                <a:sym typeface="Wingdings" panose="05000000000000000000" pitchFamily="2" charset="2"/>
              </a:rPr>
              <a:t>후</a:t>
            </a:r>
            <a:r>
              <a:rPr lang="en-US" altLang="ko-KR" i="0" dirty="0"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ko-KR" altLang="en-US" i="0" dirty="0">
                <a:latin typeface="+mn-ea"/>
                <a:ea typeface="+mn-ea"/>
                <a:sym typeface="Wingdings" panose="05000000000000000000" pitchFamily="2" charset="2"/>
              </a:rPr>
              <a:t>팀 성적으로 </a:t>
            </a:r>
            <a:r>
              <a:rPr lang="ko-KR" altLang="en-US" b="1" i="0" dirty="0">
                <a:latin typeface="+mn-ea"/>
                <a:ea typeface="+mn-ea"/>
                <a:sym typeface="Wingdings" panose="05000000000000000000" pitchFamily="2" charset="2"/>
              </a:rPr>
              <a:t>합산</a:t>
            </a:r>
            <a:r>
              <a:rPr lang="ko-KR" altLang="en-US" i="0" dirty="0"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en-US" altLang="ko-KR" i="0" dirty="0">
                <a:latin typeface="+mn-ea"/>
                <a:ea typeface="+mn-ea"/>
                <a:sym typeface="Wingdings" panose="05000000000000000000" pitchFamily="2" charset="2"/>
              </a:rPr>
              <a:t>: </a:t>
            </a:r>
            <a:r>
              <a:rPr lang="en-US" altLang="ko-KR" i="0" dirty="0">
                <a:solidFill>
                  <a:schemeClr val="tx1"/>
                </a:solidFill>
                <a:highlight>
                  <a:srgbClr val="00FF00"/>
                </a:highlight>
                <a:latin typeface="+mn-ea"/>
                <a:ea typeface="+mn-ea"/>
                <a:sym typeface="Wingdings" panose="05000000000000000000" pitchFamily="2" charset="2"/>
              </a:rPr>
              <a:t>“</a:t>
            </a:r>
            <a:r>
              <a:rPr lang="ko-KR" altLang="en-US" i="0" dirty="0">
                <a:solidFill>
                  <a:schemeClr val="tx1"/>
                </a:solidFill>
                <a:highlight>
                  <a:srgbClr val="00FF00"/>
                </a:highlight>
                <a:latin typeface="+mn-ea"/>
                <a:ea typeface="+mn-ea"/>
                <a:sym typeface="Wingdings" panose="05000000000000000000" pitchFamily="2" charset="2"/>
              </a:rPr>
              <a:t>나무 </a:t>
            </a:r>
            <a:r>
              <a:rPr lang="en-US" altLang="ko-KR" i="0" dirty="0">
                <a:solidFill>
                  <a:schemeClr val="tx1"/>
                </a:solidFill>
                <a:highlight>
                  <a:srgbClr val="00FF00"/>
                </a:highlight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i="0" dirty="0">
                <a:solidFill>
                  <a:schemeClr val="tx1"/>
                </a:solidFill>
                <a:highlight>
                  <a:srgbClr val="00FF00"/>
                </a:highlight>
                <a:latin typeface="+mn-ea"/>
                <a:ea typeface="+mn-ea"/>
                <a:sym typeface="Wingdings" panose="05000000000000000000" pitchFamily="2" charset="2"/>
              </a:rPr>
              <a:t>숲</a:t>
            </a:r>
            <a:r>
              <a:rPr lang="en-US" altLang="ko-KR" i="0" dirty="0">
                <a:solidFill>
                  <a:schemeClr val="tx1"/>
                </a:solidFill>
                <a:highlight>
                  <a:srgbClr val="00FF00"/>
                </a:highlight>
                <a:latin typeface="+mn-ea"/>
                <a:ea typeface="+mn-ea"/>
                <a:sym typeface="Wingdings" panose="05000000000000000000" pitchFamily="2" charset="2"/>
              </a:rPr>
              <a:t>”</a:t>
            </a:r>
          </a:p>
          <a:p>
            <a:endParaRPr lang="en-US" altLang="ko-KR" i="0" dirty="0">
              <a:solidFill>
                <a:schemeClr val="tx1"/>
              </a:solidFill>
              <a:highlight>
                <a:srgbClr val="00FF00"/>
              </a:highlight>
              <a:latin typeface="+mn-ea"/>
              <a:ea typeface="+mn-ea"/>
              <a:sym typeface="Wingdings" panose="05000000000000000000" pitchFamily="2" charset="2"/>
            </a:endParaRPr>
          </a:p>
          <a:p>
            <a:r>
              <a:rPr lang="en-US" altLang="ko-KR" i="0" dirty="0">
                <a:latin typeface="+mn-ea"/>
                <a:ea typeface="+mn-ea"/>
                <a:sym typeface="Wingdings" panose="05000000000000000000" pitchFamily="2" charset="2"/>
              </a:rPr>
              <a:t>- </a:t>
            </a:r>
            <a:r>
              <a:rPr lang="ko-KR" altLang="en-US" b="1" i="0" dirty="0">
                <a:latin typeface="+mn-ea"/>
                <a:ea typeface="+mn-ea"/>
                <a:sym typeface="Wingdings" panose="05000000000000000000" pitchFamily="2" charset="2"/>
              </a:rPr>
              <a:t>근거 </a:t>
            </a:r>
            <a:r>
              <a:rPr lang="en-US" altLang="ko-KR" b="1" i="0" dirty="0">
                <a:latin typeface="+mn-ea"/>
                <a:ea typeface="+mn-ea"/>
                <a:sym typeface="Wingdings" panose="05000000000000000000" pitchFamily="2" charset="2"/>
              </a:rPr>
              <a:t>1</a:t>
            </a:r>
            <a:r>
              <a:rPr lang="en-US" altLang="ko-KR" i="0" dirty="0">
                <a:latin typeface="+mn-ea"/>
                <a:ea typeface="+mn-ea"/>
                <a:sym typeface="Wingdings" panose="05000000000000000000" pitchFamily="2" charset="2"/>
              </a:rPr>
              <a:t>) </a:t>
            </a:r>
            <a:r>
              <a:rPr lang="ko-KR" altLang="en-US" i="0" dirty="0">
                <a:latin typeface="+mn-ea"/>
                <a:ea typeface="+mn-ea"/>
                <a:sym typeface="Wingdings" panose="05000000000000000000" pitchFamily="2" charset="2"/>
              </a:rPr>
              <a:t>팀 성적은 시간에 따른 변동성이 매우 크다 </a:t>
            </a:r>
            <a:r>
              <a:rPr lang="en-US" altLang="ko-KR" i="0" dirty="0">
                <a:latin typeface="+mn-ea"/>
                <a:ea typeface="+mn-ea"/>
                <a:sym typeface="Wingdings" panose="05000000000000000000" pitchFamily="2" charset="2"/>
              </a:rPr>
              <a:t>  </a:t>
            </a:r>
            <a:r>
              <a:rPr lang="ko-KR" altLang="en-US" i="0" dirty="0">
                <a:latin typeface="+mn-ea"/>
                <a:ea typeface="+mn-ea"/>
                <a:sym typeface="Wingdings" panose="05000000000000000000" pitchFamily="2" charset="2"/>
              </a:rPr>
              <a:t>변동성이 덜한 개인 성적으로 모델링</a:t>
            </a:r>
            <a:endParaRPr lang="en-US" altLang="ko-KR" i="0" dirty="0">
              <a:latin typeface="+mn-ea"/>
              <a:ea typeface="+mn-ea"/>
            </a:endParaRPr>
          </a:p>
          <a:p>
            <a:endParaRPr lang="en-US" altLang="ko-KR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endParaRPr lang="ko-KR" altLang="en-US" i="0" dirty="0">
              <a:latin typeface="+mn-ea"/>
              <a:ea typeface="+mn-ea"/>
            </a:endParaRPr>
          </a:p>
          <a:p>
            <a:endParaRPr lang="en-US" altLang="ko-KR" i="0" dirty="0">
              <a:latin typeface="+mn-ea"/>
              <a:ea typeface="+mn-ea"/>
            </a:endParaRPr>
          </a:p>
          <a:p>
            <a:endParaRPr lang="en-US" altLang="ko-KR" i="0" dirty="0">
              <a:latin typeface="+mn-ea"/>
              <a:ea typeface="+mn-ea"/>
            </a:endParaRPr>
          </a:p>
          <a:p>
            <a:endParaRPr lang="en-US" altLang="ko-KR" i="0" dirty="0">
              <a:latin typeface="+mn-ea"/>
              <a:ea typeface="+mn-ea"/>
            </a:endParaRPr>
          </a:p>
          <a:p>
            <a:endParaRPr lang="en-US" altLang="ko-KR" i="0" dirty="0">
              <a:latin typeface="+mn-ea"/>
              <a:ea typeface="+mn-ea"/>
            </a:endParaRPr>
          </a:p>
          <a:p>
            <a:endParaRPr lang="en-US" altLang="ko-KR" i="0" dirty="0">
              <a:latin typeface="+mn-ea"/>
              <a:ea typeface="+mn-ea"/>
            </a:endParaRPr>
          </a:p>
          <a:p>
            <a:endParaRPr lang="en-US" altLang="ko-KR" i="0" dirty="0">
              <a:latin typeface="+mn-ea"/>
              <a:ea typeface="+mn-ea"/>
            </a:endParaRPr>
          </a:p>
          <a:p>
            <a:r>
              <a:rPr lang="en-US" altLang="ko-KR" i="0" dirty="0">
                <a:latin typeface="+mn-ea"/>
                <a:ea typeface="+mn-ea"/>
              </a:rPr>
              <a:t>- </a:t>
            </a:r>
            <a:r>
              <a:rPr lang="ko-KR" altLang="en-US" b="1" i="0" dirty="0">
                <a:latin typeface="+mn-ea"/>
                <a:ea typeface="+mn-ea"/>
              </a:rPr>
              <a:t>근거 </a:t>
            </a:r>
            <a:r>
              <a:rPr lang="en-US" altLang="ko-KR" b="1" i="0" dirty="0">
                <a:latin typeface="+mn-ea"/>
                <a:ea typeface="+mn-ea"/>
              </a:rPr>
              <a:t>2 ) </a:t>
            </a:r>
            <a:r>
              <a:rPr lang="ko-KR" altLang="en-US" b="1" i="0" dirty="0">
                <a:latin typeface="+mn-ea"/>
                <a:ea typeface="+mn-ea"/>
              </a:rPr>
              <a:t>정보량</a:t>
            </a:r>
            <a:r>
              <a:rPr lang="en-US" altLang="ko-KR" b="1" i="0" dirty="0">
                <a:latin typeface="+mn-ea"/>
                <a:ea typeface="+mn-ea"/>
              </a:rPr>
              <a:t> </a:t>
            </a:r>
            <a:r>
              <a:rPr lang="en-US" altLang="ko-KR" i="0" dirty="0">
                <a:latin typeface="+mn-ea"/>
                <a:ea typeface="+mn-ea"/>
              </a:rPr>
              <a:t>: </a:t>
            </a:r>
            <a:r>
              <a:rPr lang="ko-KR" altLang="en-US" i="0" dirty="0">
                <a:latin typeface="+mn-ea"/>
                <a:ea typeface="+mn-ea"/>
              </a:rPr>
              <a:t>팀 투수</a:t>
            </a:r>
            <a:r>
              <a:rPr lang="en-US" altLang="ko-KR" i="0" dirty="0">
                <a:latin typeface="+mn-ea"/>
                <a:ea typeface="+mn-ea"/>
              </a:rPr>
              <a:t>, </a:t>
            </a:r>
            <a:r>
              <a:rPr lang="ko-KR" altLang="en-US" i="0" dirty="0">
                <a:latin typeface="+mn-ea"/>
                <a:ea typeface="+mn-ea"/>
              </a:rPr>
              <a:t>타자 정보는 개인 투수</a:t>
            </a:r>
            <a:r>
              <a:rPr lang="en-US" altLang="ko-KR" i="0" dirty="0">
                <a:latin typeface="+mn-ea"/>
                <a:ea typeface="+mn-ea"/>
              </a:rPr>
              <a:t>, </a:t>
            </a:r>
            <a:r>
              <a:rPr lang="ko-KR" altLang="en-US" i="0" dirty="0">
                <a:latin typeface="+mn-ea"/>
                <a:ea typeface="+mn-ea"/>
              </a:rPr>
              <a:t>타자 정보를 압축</a:t>
            </a:r>
            <a:r>
              <a:rPr lang="en-US" altLang="ko-KR" i="0" dirty="0">
                <a:latin typeface="+mn-ea"/>
                <a:ea typeface="+mn-ea"/>
              </a:rPr>
              <a:t>.</a:t>
            </a:r>
          </a:p>
          <a:p>
            <a:r>
              <a:rPr lang="en-US" altLang="ko-KR" sz="2000" i="0" dirty="0">
                <a:latin typeface="+mn-ea"/>
                <a:ea typeface="+mn-ea"/>
              </a:rPr>
              <a:t>                      </a:t>
            </a:r>
            <a:r>
              <a:rPr lang="ko-KR" altLang="en-US" sz="2000" i="0" dirty="0">
                <a:latin typeface="+mn-ea"/>
                <a:ea typeface="+mn-ea"/>
              </a:rPr>
              <a:t>시트 </a:t>
            </a:r>
            <a:r>
              <a:rPr lang="en-US" altLang="ko-KR" sz="2000" i="0" dirty="0">
                <a:latin typeface="+mn-ea"/>
                <a:ea typeface="+mn-ea"/>
              </a:rPr>
              <a:t>5~6</a:t>
            </a:r>
            <a:r>
              <a:rPr lang="ko-KR" altLang="en-US" sz="2000" i="0" dirty="0">
                <a:latin typeface="+mn-ea"/>
                <a:ea typeface="+mn-ea"/>
              </a:rPr>
              <a:t>만은 정보 손실이 크며 데이터의 행 개수가 매우 적다</a:t>
            </a:r>
            <a:endParaRPr lang="en-US" altLang="ko-KR" sz="2000" i="0" dirty="0">
              <a:latin typeface="+mn-ea"/>
              <a:ea typeface="+mn-ea"/>
            </a:endParaRPr>
          </a:p>
          <a:p>
            <a:r>
              <a:rPr lang="en-US" altLang="ko-KR" i="0" dirty="0">
                <a:latin typeface="+mn-ea"/>
                <a:ea typeface="+mn-ea"/>
              </a:rPr>
              <a:t>  </a:t>
            </a:r>
            <a:r>
              <a:rPr lang="ko-KR" altLang="en-US" i="0" dirty="0">
                <a:latin typeface="+mn-ea"/>
                <a:ea typeface="+mn-ea"/>
              </a:rPr>
              <a:t>야구는 동료의 성적이 개인성적에 미치는 영향이 적어 </a:t>
            </a:r>
            <a:r>
              <a:rPr lang="en-US" altLang="ko-KR" i="0" dirty="0">
                <a:latin typeface="+mn-ea"/>
                <a:ea typeface="+mn-ea"/>
              </a:rPr>
              <a:t>“</a:t>
            </a:r>
            <a:r>
              <a:rPr lang="ko-KR" altLang="en-US" i="0" dirty="0">
                <a:latin typeface="+mn-ea"/>
                <a:ea typeface="+mn-ea"/>
              </a:rPr>
              <a:t>나무 </a:t>
            </a:r>
            <a:r>
              <a:rPr lang="en-US" altLang="ko-KR" i="0" dirty="0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i="0" dirty="0">
                <a:latin typeface="+mn-ea"/>
                <a:ea typeface="+mn-ea"/>
                <a:sym typeface="Wingdings" panose="05000000000000000000" pitchFamily="2" charset="2"/>
              </a:rPr>
              <a:t>숲</a:t>
            </a:r>
            <a:r>
              <a:rPr lang="en-US" altLang="ko-KR" i="0" dirty="0">
                <a:latin typeface="+mn-ea"/>
                <a:ea typeface="+mn-ea"/>
                <a:sym typeface="Wingdings" panose="05000000000000000000" pitchFamily="2" charset="2"/>
              </a:rPr>
              <a:t>”</a:t>
            </a:r>
            <a:r>
              <a:rPr lang="ko-KR" altLang="en-US" i="0" dirty="0">
                <a:latin typeface="+mn-ea"/>
                <a:ea typeface="+mn-ea"/>
                <a:sym typeface="Wingdings" panose="05000000000000000000" pitchFamily="2" charset="2"/>
              </a:rPr>
              <a:t>의 접근이 가능하다</a:t>
            </a:r>
            <a:r>
              <a:rPr lang="en-US" altLang="ko-KR" i="0" dirty="0">
                <a:latin typeface="+mn-ea"/>
                <a:ea typeface="+mn-ea"/>
                <a:sym typeface="Wingdings" panose="05000000000000000000" pitchFamily="2" charset="2"/>
              </a:rPr>
              <a:t>!</a:t>
            </a:r>
            <a:endParaRPr lang="ko-KR" altLang="en-US" i="0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2A0E81-0D95-45D6-9124-4F3FCF1B1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2637706"/>
            <a:ext cx="6205766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4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대회 설명 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i="0" dirty="0">
                <a:latin typeface="+mn-ea"/>
                <a:ea typeface="+mn-ea"/>
                <a:cs typeface="Arial" panose="020B0604020202020204" pitchFamily="34" charset="0"/>
              </a:rPr>
              <a:t>시트 </a:t>
            </a:r>
            <a:r>
              <a:rPr lang="en-US" altLang="ko-KR" b="1" i="0" dirty="0">
                <a:latin typeface="+mn-ea"/>
                <a:ea typeface="+mn-ea"/>
                <a:cs typeface="Arial" panose="020B0604020202020204" pitchFamily="34" charset="0"/>
              </a:rPr>
              <a:t>7) </a:t>
            </a:r>
            <a:r>
              <a:rPr lang="ko-KR" altLang="en-US" b="1" i="0" dirty="0">
                <a:latin typeface="+mn-ea"/>
                <a:ea typeface="+mn-ea"/>
                <a:cs typeface="Arial" panose="020B0604020202020204" pitchFamily="34" charset="0"/>
              </a:rPr>
              <a:t>개인투수</a:t>
            </a:r>
            <a:endParaRPr lang="en-US" altLang="ko-KR" b="1" i="0" dirty="0">
              <a:latin typeface="+mn-ea"/>
              <a:ea typeface="+mn-ea"/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7A11AE-44A4-4B96-A6FC-1E0F1586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" y="1983452"/>
            <a:ext cx="11318334" cy="468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4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대회 설명 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i="0" dirty="0">
                <a:latin typeface="+mn-ea"/>
                <a:ea typeface="+mn-ea"/>
                <a:cs typeface="Arial" panose="020B0604020202020204" pitchFamily="34" charset="0"/>
              </a:rPr>
              <a:t>시트 </a:t>
            </a:r>
            <a:r>
              <a:rPr lang="en-US" altLang="ko-KR" b="1" i="0" dirty="0">
                <a:latin typeface="+mn-ea"/>
                <a:ea typeface="+mn-ea"/>
                <a:cs typeface="Arial" panose="020B0604020202020204" pitchFamily="34" charset="0"/>
              </a:rPr>
              <a:t>8) </a:t>
            </a:r>
            <a:r>
              <a:rPr lang="ko-KR" altLang="en-US" b="1" i="0" dirty="0">
                <a:latin typeface="+mn-ea"/>
                <a:ea typeface="+mn-ea"/>
                <a:cs typeface="Arial" panose="020B0604020202020204" pitchFamily="34" charset="0"/>
              </a:rPr>
              <a:t>개인타자</a:t>
            </a:r>
            <a:endParaRPr lang="en-US" altLang="ko-KR" b="1" i="0" dirty="0">
              <a:latin typeface="+mn-ea"/>
              <a:ea typeface="+mn-ea"/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AF1255-925E-4A72-9594-796B4229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" y="1873555"/>
            <a:ext cx="11580893" cy="501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7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2. EDA </a:t>
            </a:r>
            <a:r>
              <a:rPr lang="ko-KR" altLang="en-US" dirty="0">
                <a:latin typeface="+mj-ea"/>
                <a:ea typeface="+mj-ea"/>
              </a:rPr>
              <a:t>및 변수 선택 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09521" y="1693674"/>
            <a:ext cx="10971372" cy="4824535"/>
          </a:xfrm>
        </p:spPr>
        <p:txBody>
          <a:bodyPr>
            <a:normAutofit/>
          </a:bodyPr>
          <a:lstStyle/>
          <a:p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EDA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는 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Exploratory Data Analysis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의 약자로 모델링 이전 데이터 탐색 작업이다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b="1" i="0" dirty="0">
                <a:latin typeface="+mn-ea"/>
                <a:ea typeface="+mn-ea"/>
                <a:cs typeface="Arial" panose="020B0604020202020204" pitchFamily="34" charset="0"/>
              </a:rPr>
              <a:t>Data Concatenation </a:t>
            </a:r>
          </a:p>
          <a:p>
            <a:pPr marL="457200" indent="-457200">
              <a:buAutoNum type="arabicPeriod"/>
            </a:pPr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/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연도별로 따로 저장된 기존 데이터를 통합하며 추후에는 </a:t>
            </a:r>
            <a:r>
              <a:rPr lang="ko-KR" altLang="en-US" b="1" i="0" dirty="0">
                <a:latin typeface="+mn-ea"/>
                <a:ea typeface="+mn-ea"/>
                <a:cs typeface="Arial" panose="020B0604020202020204" pitchFamily="34" charset="0"/>
              </a:rPr>
              <a:t>개인 투수</a:t>
            </a:r>
            <a:r>
              <a:rPr lang="en-US" altLang="ko-KR" b="1" i="0" dirty="0"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b="1" i="0" dirty="0">
                <a:latin typeface="+mn-ea"/>
                <a:ea typeface="+mn-ea"/>
                <a:cs typeface="Arial" panose="020B0604020202020204" pitchFamily="34" charset="0"/>
              </a:rPr>
              <a:t>개인 타자</a:t>
            </a:r>
            <a:r>
              <a:rPr lang="ko-KR" altLang="en-US" i="0" dirty="0">
                <a:latin typeface="+mn-ea"/>
                <a:ea typeface="+mn-ea"/>
                <a:cs typeface="Arial" panose="020B0604020202020204" pitchFamily="34" charset="0"/>
              </a:rPr>
              <a:t> 정보만을 이용</a:t>
            </a:r>
            <a:r>
              <a:rPr lang="en-US" altLang="ko-KR" i="0" dirty="0">
                <a:latin typeface="+mn-ea"/>
                <a:ea typeface="+mn-ea"/>
                <a:cs typeface="Arial" panose="020B0604020202020204" pitchFamily="34" charset="0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i="0" dirty="0">
              <a:latin typeface="+mn-ea"/>
              <a:ea typeface="+mn-ea"/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49E78D-6ACF-407F-AADE-118BCEFF5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" y="2493690"/>
            <a:ext cx="11318334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15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12839</TotalTime>
  <Words>2163</Words>
  <Application>Microsoft Office PowerPoint</Application>
  <PresentationFormat>사용자 지정</PresentationFormat>
  <Paragraphs>744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맑은 고딕</vt:lpstr>
      <vt:lpstr>Calibri Light</vt:lpstr>
      <vt:lpstr>Calibri</vt:lpstr>
      <vt:lpstr>Noto Sans</vt:lpstr>
      <vt:lpstr>Arial</vt:lpstr>
      <vt:lpstr>굴림체</vt:lpstr>
      <vt:lpstr>Wingdings</vt:lpstr>
      <vt:lpstr>Cambria Math</vt:lpstr>
      <vt:lpstr>Office 테마</vt:lpstr>
      <vt:lpstr>2020 빅콘테스트 데이터분석 퓨처스리그 (야구)   최종 보고서</vt:lpstr>
      <vt:lpstr>PowerPoint 프레젠테이션</vt:lpstr>
      <vt:lpstr>1. 대회 설명 </vt:lpstr>
      <vt:lpstr>1. 대회 설명 </vt:lpstr>
      <vt:lpstr>1. 대회 설명  </vt:lpstr>
      <vt:lpstr>1. 대회 설명  </vt:lpstr>
      <vt:lpstr>1. 대회 설명 </vt:lpstr>
      <vt:lpstr>1. 대회 설명 </vt:lpstr>
      <vt:lpstr>2. EDA 및 변수 선택 </vt:lpstr>
      <vt:lpstr>2. EDA 및 변수 선택 </vt:lpstr>
      <vt:lpstr>2. EDA 및 변수 선택</vt:lpstr>
      <vt:lpstr>2. EDA 및 변수 선택</vt:lpstr>
      <vt:lpstr>2. EDA 및 변수 선택</vt:lpstr>
      <vt:lpstr>2. EDA 및 변수 선택</vt:lpstr>
      <vt:lpstr>2. EDA 및 변수 선택</vt:lpstr>
      <vt:lpstr>2. EDA 및 변수 선택</vt:lpstr>
      <vt:lpstr>3. 독립변수 예측 방식</vt:lpstr>
      <vt:lpstr>3. 독립변수 예측 방식</vt:lpstr>
      <vt:lpstr>3. 독립변수 예측 방식</vt:lpstr>
      <vt:lpstr>3. 독립변수 예측 방식</vt:lpstr>
      <vt:lpstr>3. 독립변수 예측 방식</vt:lpstr>
      <vt:lpstr>3. 독립변수 예측 방식</vt:lpstr>
      <vt:lpstr>3. 독립변수 예측 방식</vt:lpstr>
      <vt:lpstr>3. 독립변수 예측 방식</vt:lpstr>
      <vt:lpstr>4. 모델링 과정</vt:lpstr>
      <vt:lpstr>4. 모델링 과정</vt:lpstr>
      <vt:lpstr>4. 모델링 과정</vt:lpstr>
      <vt:lpstr>4. 모델링 과정</vt:lpstr>
      <vt:lpstr>4. 모델링 과정</vt:lpstr>
      <vt:lpstr>5. 최종 모델 선정</vt:lpstr>
      <vt:lpstr>5. 최종 모델 선정</vt:lpstr>
      <vt:lpstr>5. 최종 모델 선정</vt:lpstr>
      <vt:lpstr>5. 최종 모델 선정</vt:lpstr>
      <vt:lpstr>5. 최종 모델 선정</vt:lpstr>
      <vt:lpstr>5. 최종 모델 선정</vt:lpstr>
      <vt:lpstr>5. 최종 모델 선정</vt:lpstr>
      <vt:lpstr>6. 승률 예측 : 예측 방식</vt:lpstr>
      <vt:lpstr>6. 승률 예측 : 최종 예측값</vt:lpstr>
      <vt:lpstr>출처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임선우</cp:lastModifiedBy>
  <cp:revision>50</cp:revision>
  <dcterms:created xsi:type="dcterms:W3CDTF">2010-02-01T08:03:16Z</dcterms:created>
  <dcterms:modified xsi:type="dcterms:W3CDTF">2020-09-21T07:54:08Z</dcterms:modified>
  <cp:category>www.slidemembers.com</cp:category>
</cp:coreProperties>
</file>